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63" r:id="rId1"/>
  </p:sldMasterIdLst>
  <p:notesMasterIdLst>
    <p:notesMasterId r:id="rId42"/>
  </p:notesMasterIdLst>
  <p:sldIdLst>
    <p:sldId id="262" r:id="rId2"/>
    <p:sldId id="271" r:id="rId3"/>
    <p:sldId id="272" r:id="rId4"/>
    <p:sldId id="273" r:id="rId5"/>
    <p:sldId id="270" r:id="rId6"/>
    <p:sldId id="278" r:id="rId7"/>
    <p:sldId id="282" r:id="rId8"/>
    <p:sldId id="268" r:id="rId9"/>
    <p:sldId id="275" r:id="rId10"/>
    <p:sldId id="274" r:id="rId11"/>
    <p:sldId id="269" r:id="rId12"/>
    <p:sldId id="276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311" r:id="rId26"/>
    <p:sldId id="295" r:id="rId27"/>
    <p:sldId id="312" r:id="rId28"/>
    <p:sldId id="296" r:id="rId29"/>
    <p:sldId id="297" r:id="rId30"/>
    <p:sldId id="298" r:id="rId31"/>
    <p:sldId id="299" r:id="rId32"/>
    <p:sldId id="300" r:id="rId33"/>
    <p:sldId id="301" r:id="rId34"/>
    <p:sldId id="302" r:id="rId35"/>
    <p:sldId id="305" r:id="rId36"/>
    <p:sldId id="306" r:id="rId37"/>
    <p:sldId id="307" r:id="rId38"/>
    <p:sldId id="308" r:id="rId39"/>
    <p:sldId id="277" r:id="rId40"/>
    <p:sldId id="309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len Jackson-Mead" initials="EJ" lastIdx="3" clrIdx="0"/>
</p:cmAuthorLst>
</file>

<file path=ppt/flatworld.xml><?xml version="1.0" encoding="utf-8"?>
<FlatWorld>Created exclusively for Michael McGee (mmcgee@bmcc.cuny.edu)</FlatWorld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CA7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3960"/>
  </p:normalViewPr>
  <p:slideViewPr>
    <p:cSldViewPr snapToGrid="0" snapToObjects="1">
      <p:cViewPr varScale="1">
        <p:scale>
          <a:sx n="103" d="100"/>
          <a:sy n="103" d="100"/>
        </p:scale>
        <p:origin x="120" y="3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117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fwa632eca41dfabe" Type="http://schemas.openxmlformats.org/officeDocument/2006/relationships/flatworld" Target="flatworld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fw89721676cf2f79" Type="http://schemas.openxmlformats.org/officeDocument/2006/relationships/flatworld" Target="flatworld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C2F2DF-5D7A-9948-9B86-29734985691C}" type="datetimeFigureOut">
              <a:rPr lang="en-US" smtClean="0"/>
              <a:t>3/3/2021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CB07D8-2A0C-2D4C-A35C-57D0634ECA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172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147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3589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5400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5529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6490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3557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181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0430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5851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4958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677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6391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666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6374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250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8461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0530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3540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549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0408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5386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7765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4595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6595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52155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9048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0997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56756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3586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61604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5439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6438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636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02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0866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7628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63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73102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848885"/>
      </p:ext>
    </p:extLst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699598"/>
      </p:ext>
    </p:extLst>
  </p:cSld>
  <p:clrMapOvr>
    <a:masterClrMapping/>
  </p:clrMapOvr>
  <p:transition spd="slow"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76393913"/>
      </p:ext>
    </p:extLst>
  </p:cSld>
  <p:clrMapOvr>
    <a:masterClrMapping/>
  </p:clrMapOvr>
  <p:transition spd="slow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67270"/>
      </p:ext>
    </p:extLst>
  </p:cSld>
  <p:clrMapOvr>
    <a:masterClrMapping/>
  </p:clrMapOvr>
  <p:transition spd="slow"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58230134"/>
      </p:ext>
    </p:extLst>
  </p:cSld>
  <p:clrMapOvr>
    <a:masterClrMapping/>
  </p:clrMapOvr>
  <p:transition spd="slow"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826105"/>
      </p:ext>
    </p:extLst>
  </p:cSld>
  <p:clrMapOvr>
    <a:masterClrMapping/>
  </p:clrMapOvr>
  <p:transition spd="slow"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3/3/2021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805204"/>
      </p:ext>
    </p:extLst>
  </p:cSld>
  <p:clrMapOvr>
    <a:masterClrMapping/>
  </p:clrMapOvr>
  <p:transition spd="slow"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47731"/>
      </p:ext>
    </p:extLst>
  </p:cSld>
  <p:clrMapOvr>
    <a:masterClrMapping/>
  </p:clrMapOvr>
  <p:transition spd="slow">
    <p:cov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748164"/>
      </p:ext>
    </p:extLst>
  </p:cSld>
  <p:clrMapOvr>
    <a:masterClrMapping/>
  </p:clrMapOvr>
  <p:transition spd="slow">
    <p:cov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910236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307381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346255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3/3/2021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328433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012875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11481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841208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3/3/2021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686346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622112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3/3/2021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D2E83D-ADD2-4DD3-9D10-CFD6631D8699}"/>
              </a:ext>
            </a:extLst>
          </p:cNvPr>
          <p:cNvSpPr txBox="1"/>
          <p:nvPr userDrawn="1"/>
        </p:nvSpPr>
        <p:spPr>
          <a:xfrm>
            <a:off x="271462" y="6354246"/>
            <a:ext cx="25802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Roboto" charset="0"/>
                <a:ea typeface="Roboto" charset="0"/>
                <a:cs typeface="Roboto" charset="0"/>
              </a:rPr>
              <a:t>©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  <a:latin typeface="Roboto" charset="0"/>
                <a:ea typeface="Roboto" charset="0"/>
                <a:cs typeface="Roboto" charset="0"/>
              </a:rPr>
              <a:t>FlatWorld</a:t>
            </a:r>
            <a:r>
              <a:rPr lang="en-US" sz="1000" baseline="0" dirty="0">
                <a:solidFill>
                  <a:schemeClr val="bg1">
                    <a:lumMod val="65000"/>
                  </a:schemeClr>
                </a:solidFill>
                <a:latin typeface="Roboto" charset="0"/>
                <a:ea typeface="Roboto" charset="0"/>
                <a:cs typeface="Roboto" charset="0"/>
              </a:rPr>
              <a:t> 2020</a:t>
            </a:r>
            <a:endParaRPr lang="en-US" sz="1000" dirty="0">
              <a:solidFill>
                <a:schemeClr val="bg1">
                  <a:lumMod val="65000"/>
                </a:schemeClr>
              </a:solidFill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527419C-EF72-4450-A746-86645872E9BB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3608" y="6211970"/>
            <a:ext cx="1429608" cy="46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0405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64" r:id="rId1"/>
    <p:sldLayoutId id="2147484265" r:id="rId2"/>
    <p:sldLayoutId id="2147484266" r:id="rId3"/>
    <p:sldLayoutId id="2147484267" r:id="rId4"/>
    <p:sldLayoutId id="2147484268" r:id="rId5"/>
    <p:sldLayoutId id="2147484269" r:id="rId6"/>
    <p:sldLayoutId id="2147484270" r:id="rId7"/>
    <p:sldLayoutId id="2147484271" r:id="rId8"/>
    <p:sldLayoutId id="2147484272" r:id="rId9"/>
    <p:sldLayoutId id="2147484273" r:id="rId10"/>
    <p:sldLayoutId id="2147484274" r:id="rId11"/>
    <p:sldLayoutId id="2147484275" r:id="rId12"/>
    <p:sldLayoutId id="2147484276" r:id="rId13"/>
    <p:sldLayoutId id="2147484277" r:id="rId14"/>
    <p:sldLayoutId id="2147484278" r:id="rId15"/>
    <p:sldLayoutId id="2147484279" r:id="rId16"/>
    <p:sldLayoutId id="2147484280" r:id="rId17"/>
    <p:sldLayoutId id="2147484281" r:id="rId18"/>
    <p:sldLayoutId id="2147484282" r:id="rId19"/>
  </p:sldLayoutIdLst>
  <p:transition spd="slow">
    <p:cover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8.xml"/><Relationship Id="rId1" Type="http://schemas.openxmlformats.org/officeDocument/2006/relationships/video" Target="https://www.youtube.com/embed/oRsXjZBpMdw?feature=oembed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8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19.xml"/><Relationship Id="rId1" Type="http://schemas.openxmlformats.org/officeDocument/2006/relationships/video" Target="https://www.youtube.com/embed/vglNr-LOGdE?feature=oembed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918893" y="396116"/>
            <a:ext cx="5698067" cy="4479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CHAPTER 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1798" y="4011984"/>
            <a:ext cx="112877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6000" dirty="0">
                <a:latin typeface="Helvetica" charset="0"/>
                <a:ea typeface="Helvetica" charset="0"/>
                <a:cs typeface="Helvetica" charset="0"/>
              </a:rPr>
              <a:t>Attraction, Arousal, Response, and Sexual Orientation</a:t>
            </a:r>
          </a:p>
        </p:txBody>
      </p:sp>
      <p:pic>
        <p:nvPicPr>
          <p:cNvPr id="3" name="Online Media 2" title="Intro to Ch  5 HED 190">
            <a:hlinkClick r:id="" action="ppaction://media"/>
            <a:extLst>
              <a:ext uri="{FF2B5EF4-FFF2-40B4-BE49-F238E27FC236}">
                <a16:creationId xmlns:a16="http://schemas.microsoft.com/office/drawing/2014/main" id="{EECA184E-3D5D-45D9-8E3E-23745C54E2E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691416" y="167951"/>
            <a:ext cx="6307751" cy="354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14708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EB90296-CFE0-401D-9CA3-32966EC4F0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8C9B4EE-7611-4ED9-B356-7BDD377C3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4F266A-F2F7-47CD-8BBC-E3777E982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D69C80-8919-4A32-B897-F2A21F940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27B072-CC5B-481B-9719-8CD4C54444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4609862E-48F9-45AC-8D44-67A0268A7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5" y="2"/>
            <a:ext cx="12192000" cy="6858000"/>
          </a:xfrm>
          <a:prstGeom prst="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Snip Diagonal Corner Rectangle 6">
            <a:extLst>
              <a:ext uri="{FF2B5EF4-FFF2-40B4-BE49-F238E27FC236}">
                <a16:creationId xmlns:a16="http://schemas.microsoft.com/office/drawing/2014/main" id="{2D5EEA8B-2D86-4D1D-96B3-6B8290303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25" y="2"/>
            <a:ext cx="12191075" cy="6857998"/>
          </a:xfrm>
          <a:prstGeom prst="snip2DiagRect">
            <a:avLst>
              <a:gd name="adj1" fmla="val 0"/>
              <a:gd name="adj2" fmla="val 37605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675645" y="685799"/>
            <a:ext cx="8001000" cy="29718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Female Ejaculation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675645" y="3716867"/>
            <a:ext cx="6400800" cy="207433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lvl="1" indent="0">
              <a:buNone/>
            </a:pPr>
            <a:r>
              <a:rPr lang="en-US" sz="1900" dirty="0">
                <a:solidFill>
                  <a:schemeClr val="tx1"/>
                </a:solidFill>
              </a:rPr>
              <a:t>Types of female ejaculate:</a:t>
            </a:r>
          </a:p>
          <a:p>
            <a:pPr marL="0" lvl="2" indent="0">
              <a:buNone/>
            </a:pPr>
            <a:r>
              <a:rPr lang="en-US" sz="1900" dirty="0">
                <a:solidFill>
                  <a:schemeClr val="tx1"/>
                </a:solidFill>
              </a:rPr>
              <a:t>Cloudy alkaline gel-like substance, expelled from the urethra and produced by Skene glands.</a:t>
            </a:r>
          </a:p>
          <a:p>
            <a:pPr marL="0" lvl="2" indent="0">
              <a:buNone/>
            </a:pPr>
            <a:r>
              <a:rPr lang="en-US" sz="1900" dirty="0">
                <a:solidFill>
                  <a:schemeClr val="tx1"/>
                </a:solidFill>
              </a:rPr>
              <a:t>Clear liquid forcibly ejected from the vagina during orgasm.</a:t>
            </a:r>
          </a:p>
          <a:p>
            <a:pPr marL="0" lvl="2" indent="0">
              <a:buNone/>
            </a:pPr>
            <a:r>
              <a:rPr lang="en-US" sz="1900" dirty="0">
                <a:solidFill>
                  <a:schemeClr val="tx1"/>
                </a:solidFill>
              </a:rPr>
              <a:t>Some women ejaculate, and some do not.</a:t>
            </a:r>
          </a:p>
        </p:txBody>
      </p:sp>
    </p:spTree>
    <p:extLst>
      <p:ext uri="{BB962C8B-B14F-4D97-AF65-F5344CB8AC3E}">
        <p14:creationId xmlns:p14="http://schemas.microsoft.com/office/powerpoint/2010/main" val="4125692016"/>
      </p:ext>
    </p:extLst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CC7770B-E4E1-42D6-9437-DAA4A3A9E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A26DE5B-A1A6-4746-8EF7-4D6809ED7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77A3DDA-BF17-4302-867E-EBFD777B0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BE30704-4227-4B7B-BDB8-BFCF39086F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923B1E7-AEA4-42D8-8F4A-9D116F2966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21B6244-6EAE-442C-ACCF-8146103EC1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1298746-45D4-45BA-B467-3785366EE0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6C0FD71-173E-4AC1-A9F7-7A34DE0C2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4653464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innerShdw blurRad="57150" dist="381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557784" y="1536192"/>
            <a:ext cx="3652266" cy="40422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>
                <a:solidFill>
                  <a:srgbClr val="FFFFFF"/>
                </a:solidFill>
              </a:rPr>
              <a:t>Lifespan Changes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5251862" y="1536192"/>
            <a:ext cx="6252750" cy="40422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Lifespan of a sexual arousal cycle decreases with age:</a:t>
            </a:r>
          </a:p>
          <a:p>
            <a:pPr lvl="1"/>
            <a:r>
              <a:rPr lang="en-US">
                <a:solidFill>
                  <a:schemeClr val="tx1"/>
                </a:solidFill>
              </a:rPr>
              <a:t>Lessening in the strength of genital arousal.</a:t>
            </a:r>
          </a:p>
          <a:p>
            <a:pPr lvl="1"/>
            <a:r>
              <a:rPr lang="en-US">
                <a:solidFill>
                  <a:schemeClr val="tx1"/>
                </a:solidFill>
              </a:rPr>
              <a:t>Reduction in vaginal lubrication.</a:t>
            </a:r>
          </a:p>
          <a:p>
            <a:pPr lvl="1"/>
            <a:r>
              <a:rPr lang="en-US">
                <a:solidFill>
                  <a:schemeClr val="tx1"/>
                </a:solidFill>
              </a:rPr>
              <a:t>Lessening in the intensity of ejaculation.</a:t>
            </a:r>
          </a:p>
          <a:p>
            <a:pPr lvl="1"/>
            <a:r>
              <a:rPr lang="en-US">
                <a:solidFill>
                  <a:schemeClr val="tx1"/>
                </a:solidFill>
              </a:rPr>
              <a:t>Muscular contractions associated with orgasm.</a:t>
            </a:r>
          </a:p>
          <a:p>
            <a:pPr lvl="1"/>
            <a:r>
              <a:rPr lang="en-US">
                <a:solidFill>
                  <a:schemeClr val="tx1"/>
                </a:solidFill>
              </a:rPr>
              <a:t>Faster decline in arousal after orgasm.</a:t>
            </a:r>
          </a:p>
          <a:p>
            <a:pPr lvl="1"/>
            <a:r>
              <a:rPr lang="en-US">
                <a:solidFill>
                  <a:schemeClr val="tx1"/>
                </a:solidFill>
              </a:rPr>
              <a:t>Increase in refractory period for males. </a:t>
            </a:r>
          </a:p>
          <a:p>
            <a:pPr lvl="1"/>
            <a:r>
              <a:rPr lang="en-US">
                <a:solidFill>
                  <a:schemeClr val="tx1"/>
                </a:solidFill>
              </a:rPr>
              <a:t>Increase in interval between resolution and next arousal for females.</a:t>
            </a:r>
          </a:p>
          <a:p>
            <a:endParaRPr lang="en-US" sz="180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373636-C2D6-4E5F-9704-725F4E48B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1" y="3429000"/>
            <a:ext cx="457200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36423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EB90296-CFE0-401D-9CA3-32966EC4F0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8C9B4EE-7611-4ED9-B356-7BDD377C3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4F266A-F2F7-47CD-8BBC-E3777E982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D69C80-8919-4A32-B897-F2A21F940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27B072-CC5B-481B-9719-8CD4C54444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4609862E-48F9-45AC-8D44-67A0268A7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5" y="2"/>
            <a:ext cx="12192000" cy="6858000"/>
          </a:xfrm>
          <a:prstGeom prst="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Snip Diagonal Corner Rectangle 6">
            <a:extLst>
              <a:ext uri="{FF2B5EF4-FFF2-40B4-BE49-F238E27FC236}">
                <a16:creationId xmlns:a16="http://schemas.microsoft.com/office/drawing/2014/main" id="{2D5EEA8B-2D86-4D1D-96B3-6B8290303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25" y="2"/>
            <a:ext cx="12191075" cy="6857998"/>
          </a:xfrm>
          <a:prstGeom prst="snip2DiagRect">
            <a:avLst>
              <a:gd name="adj1" fmla="val 0"/>
              <a:gd name="adj2" fmla="val 37605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675645" y="685799"/>
            <a:ext cx="8001000" cy="29718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Facial Symmetry and Femininity/Masculinity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675645" y="3843867"/>
            <a:ext cx="6400800" cy="19473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900" dirty="0">
                <a:solidFill>
                  <a:schemeClr val="tx1"/>
                </a:solidFill>
              </a:rPr>
              <a:t>Cultures have similar opinions on facial attraction, which becomes more pronounced with concerns of the onset of disease.</a:t>
            </a:r>
          </a:p>
          <a:p>
            <a:pPr>
              <a:lnSpc>
                <a:spcPct val="90000"/>
              </a:lnSpc>
            </a:pPr>
            <a:r>
              <a:rPr lang="en-US" sz="1900" dirty="0">
                <a:solidFill>
                  <a:schemeClr val="tx1"/>
                </a:solidFill>
              </a:rPr>
              <a:t>Individuals who have a face that is more clearly masculine or more clearly feminine are judged as being more attractive.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3F9B62-7499-401A-8D11-1A8F0CD13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4475" y="302295"/>
            <a:ext cx="2279650" cy="30395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ED4D63-4F43-44B6-BE5C-DCF572F279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6645" y="3341828"/>
            <a:ext cx="2289340" cy="343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925262"/>
      </p:ext>
    </p:extLst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576263"/>
            <a:ext cx="9283700" cy="82867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Hot or Not?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2303995"/>
            <a:ext cx="10056471" cy="285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484472"/>
      </p:ext>
    </p:extLst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EB90296-CFE0-401D-9CA3-32966EC4F0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8C9B4EE-7611-4ED9-B356-7BDD377C3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4F266A-F2F7-47CD-8BBC-E3777E982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D69C80-8919-4A32-B897-F2A21F940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27B072-CC5B-481B-9719-8CD4C54444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7E134C76-7FB4-4BB7-9322-DD8A4B179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Snip Single Corner Rectangle 17">
            <a:extLst>
              <a:ext uri="{FF2B5EF4-FFF2-40B4-BE49-F238E27FC236}">
                <a16:creationId xmlns:a16="http://schemas.microsoft.com/office/drawing/2014/main" id="{C0C57804-4F33-4D85-AA3E-DA0F214BBD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"/>
            <a:ext cx="12188825" cy="6857999"/>
          </a:xfrm>
          <a:prstGeom prst="snip1Rect">
            <a:avLst>
              <a:gd name="adj" fmla="val 50000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54843" y="-2293937"/>
            <a:ext cx="9678988" cy="36734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solidFill>
                  <a:schemeClr val="tx2"/>
                </a:solidFill>
              </a:rPr>
              <a:t>Other Aspects of the Body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836509" y="1676400"/>
            <a:ext cx="7005742" cy="1829052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800" b="1" dirty="0">
                <a:solidFill>
                  <a:schemeClr val="tx1">
                    <a:alpha val="80000"/>
                  </a:schemeClr>
                </a:solidFill>
              </a:rPr>
              <a:t>Attractive body weight </a:t>
            </a:r>
            <a:r>
              <a:rPr lang="en-US" sz="1800" dirty="0">
                <a:solidFill>
                  <a:schemeClr val="tx1">
                    <a:alpha val="80000"/>
                  </a:schemeClr>
                </a:solidFill>
              </a:rPr>
              <a:t>varies by culture and historical era.</a:t>
            </a:r>
          </a:p>
          <a:p>
            <a:pPr marL="0" indent="0">
              <a:lnSpc>
                <a:spcPct val="90000"/>
              </a:lnSpc>
              <a:buNone/>
            </a:pPr>
            <a:endParaRPr lang="en-US" sz="1800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800" b="1" dirty="0">
                <a:solidFill>
                  <a:schemeClr val="tx1">
                    <a:alpha val="80000"/>
                  </a:schemeClr>
                </a:solidFill>
              </a:rPr>
              <a:t>Baby-</a:t>
            </a:r>
            <a:r>
              <a:rPr lang="en-US" sz="1800" b="1" dirty="0" err="1">
                <a:solidFill>
                  <a:schemeClr val="tx1">
                    <a:alpha val="80000"/>
                  </a:schemeClr>
                </a:solidFill>
              </a:rPr>
              <a:t>facedness</a:t>
            </a:r>
            <a:r>
              <a:rPr lang="en-US" sz="1800" dirty="0">
                <a:solidFill>
                  <a:schemeClr val="tx1">
                    <a:alpha val="80000"/>
                  </a:schemeClr>
                </a:solidFill>
              </a:rPr>
              <a:t> in adults is a characteristic that is deemed attractive:</a:t>
            </a:r>
          </a:p>
          <a:p>
            <a:pPr marL="0" lvl="1" indent="0">
              <a:lnSpc>
                <a:spcPct val="90000"/>
              </a:lnSpc>
              <a:buNone/>
            </a:pPr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Involves a relatively round head, large eyes, large mouth, and small nose</a:t>
            </a:r>
            <a:r>
              <a:rPr lang="en-US" sz="1500" dirty="0">
                <a:solidFill>
                  <a:schemeClr val="tx1">
                    <a:alpha val="80000"/>
                  </a:schemeClr>
                </a:solidFill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FA2995-ADD6-4384-B9B4-DED3B4344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3714" y="1676400"/>
            <a:ext cx="2888602" cy="19257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71B300-862D-4967-A49C-99C740E914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3714" y="3955522"/>
            <a:ext cx="3085322" cy="18947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1A2280-857D-444F-9D86-C073964782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609" r="19038"/>
          <a:stretch/>
        </p:blipFill>
        <p:spPr>
          <a:xfrm>
            <a:off x="1022428" y="3602135"/>
            <a:ext cx="2313993" cy="23423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AFFC0F4-AC21-461D-B9D0-C1982C3801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4398" y="3602135"/>
            <a:ext cx="1700719" cy="234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70658"/>
      </p:ext>
    </p:extLst>
  </p:cSld>
  <p:clrMapOvr>
    <a:masterClrMapping/>
  </p:clrMapOvr>
  <p:transition spd="slow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2CE031E-EE35-4AA7-9784-805093327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18D62D3-5800-4F4A-95BE-C1A2BB8B23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C9E4F52-5D94-4242-AC69-EE6A23FAB1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22CC7C0-D1D6-4FF0-A60C-1AEB9C873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9B43E48-8275-4871-8745-F5CB75CFD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87ED701-F942-4771-8F92-6EFCC2E8E0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Smell</a:t>
            </a:r>
          </a:p>
        </p:txBody>
      </p:sp>
      <p:pic>
        <p:nvPicPr>
          <p:cNvPr id="7" name="Graphic 6" descr="Nose">
            <a:extLst>
              <a:ext uri="{FF2B5EF4-FFF2-40B4-BE49-F238E27FC236}">
                <a16:creationId xmlns:a16="http://schemas.microsoft.com/office/drawing/2014/main" id="{8E78FF1A-49BC-4C03-9E64-E8D5BB2AEE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55676" y="733647"/>
            <a:ext cx="3575884" cy="3575884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5467740" y="733647"/>
            <a:ext cx="5451086" cy="35758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/>
              <a:t>Pheromones</a:t>
            </a:r>
            <a:r>
              <a:rPr lang="en-US" dirty="0"/>
              <a:t>: signaling chemicals that affect behavior in animals:</a:t>
            </a:r>
          </a:p>
          <a:p>
            <a:pPr lvl="1"/>
            <a:r>
              <a:rPr lang="en-US" dirty="0"/>
              <a:t>Play a reduced role in human sexual behavior</a:t>
            </a:r>
          </a:p>
          <a:p>
            <a:r>
              <a:rPr lang="en-US" dirty="0" err="1"/>
              <a:t>Histocompatability</a:t>
            </a:r>
            <a:r>
              <a:rPr lang="en-US" dirty="0"/>
              <a:t> complex (MHC): immune system functioning:</a:t>
            </a:r>
          </a:p>
          <a:p>
            <a:pPr lvl="1"/>
            <a:r>
              <a:rPr lang="en-US" dirty="0"/>
              <a:t>Also called the human leukocyte antigen (HLA)</a:t>
            </a:r>
          </a:p>
        </p:txBody>
      </p:sp>
    </p:spTree>
    <p:extLst>
      <p:ext uri="{BB962C8B-B14F-4D97-AF65-F5344CB8AC3E}">
        <p14:creationId xmlns:p14="http://schemas.microsoft.com/office/powerpoint/2010/main" val="1019564906"/>
      </p:ext>
    </p:extLst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CC7770B-E4E1-42D6-9437-DAA4A3A9E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A26DE5B-A1A6-4746-8EF7-4D6809ED7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77A3DDA-BF17-4302-867E-EBFD777B0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BE30704-4227-4B7B-BDB8-BFCF39086F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923B1E7-AEA4-42D8-8F4A-9D116F2966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21B6244-6EAE-442C-ACCF-8146103EC1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509B08A-C1EC-478C-86AF-60ADE06D9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40290" y="685800"/>
            <a:ext cx="4818656" cy="46037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5200"/>
              <a:t>Hormones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21CC330-4259-4C32-BF8B-5FE13FFAB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6096001" cy="6858000"/>
          </a:xfrm>
          <a:prstGeom prst="rect">
            <a:avLst/>
          </a:prstGeom>
          <a:solidFill>
            <a:schemeClr val="bg2">
              <a:alpha val="9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625651" y="685800"/>
            <a:ext cx="4878959" cy="4603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Sex hormones affect attractiveness in a permanent fashion in both sexes through masculinization or feminization of the face and body.</a:t>
            </a:r>
          </a:p>
          <a:p>
            <a:r>
              <a:rPr lang="en-US" b="1">
                <a:solidFill>
                  <a:schemeClr val="tx1"/>
                </a:solidFill>
              </a:rPr>
              <a:t>Oxytocin</a:t>
            </a:r>
            <a:r>
              <a:rPr lang="en-US">
                <a:solidFill>
                  <a:schemeClr val="tx1"/>
                </a:solidFill>
              </a:rPr>
              <a:t>: serves multiple roles in the brain and body including effects on orgasm, attraction and attachment:</a:t>
            </a:r>
          </a:p>
          <a:p>
            <a:pPr lvl="1"/>
            <a:r>
              <a:rPr lang="en-US">
                <a:solidFill>
                  <a:schemeClr val="tx1"/>
                </a:solidFill>
              </a:rPr>
              <a:t>Secreted by both the hypothalamus and pituitary gland.</a:t>
            </a:r>
          </a:p>
          <a:p>
            <a:pPr lvl="1"/>
            <a:r>
              <a:rPr lang="en-US">
                <a:solidFill>
                  <a:schemeClr val="tx1"/>
                </a:solidFill>
              </a:rPr>
              <a:t>Stimulates uterine contractions during orgasm.</a:t>
            </a:r>
          </a:p>
        </p:txBody>
      </p:sp>
    </p:spTree>
    <p:extLst>
      <p:ext uri="{BB962C8B-B14F-4D97-AF65-F5344CB8AC3E}">
        <p14:creationId xmlns:p14="http://schemas.microsoft.com/office/powerpoint/2010/main" val="516607741"/>
      </p:ext>
    </p:extLst>
  </p:cSld>
  <p:clrMapOvr>
    <a:masterClrMapping/>
  </p:clrMapOvr>
  <p:transition spd="slow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EB90296-CFE0-401D-9CA3-32966EC4F0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8C9B4EE-7611-4ED9-B356-7BDD377C3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4F266A-F2F7-47CD-8BBC-E3777E982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D69C80-8919-4A32-B897-F2A21F940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27B072-CC5B-481B-9719-8CD4C54444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B88142C-D3C4-43DC-A844-A7D9ECB0F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94933" y="531844"/>
            <a:ext cx="4781147" cy="31338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 dirty="0"/>
              <a:t>Context and Familiarity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16DC9EF-092A-4FEF-8A40-0E509CA798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6096001" cy="6858000"/>
          </a:xfrm>
          <a:prstGeom prst="rect">
            <a:avLst/>
          </a:prstGeom>
          <a:solidFill>
            <a:schemeClr val="bg2">
              <a:alpha val="9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491625" y="685799"/>
            <a:ext cx="5171640" cy="48699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Habituation: familiarity with stimuli produces a reduced response:</a:t>
            </a:r>
          </a:p>
          <a:p>
            <a:pPr marL="914400" lvl="2" indent="-457200">
              <a:lnSpc>
                <a:spcPct val="90000"/>
              </a:lnSpc>
            </a:pPr>
            <a:r>
              <a:rPr lang="en-US" sz="2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Repeated presentations of the same erotic image can be accompanied by reduced arousal.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Familiarity can produce liking.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6B54C7-8232-423F-AFB2-DFBA46D6DF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74"/>
          <a:stretch/>
        </p:blipFill>
        <p:spPr>
          <a:xfrm>
            <a:off x="1228131" y="3272306"/>
            <a:ext cx="3714750" cy="244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390476"/>
      </p:ext>
    </p:extLst>
  </p:cSld>
  <p:clrMapOvr>
    <a:masterClrMapping/>
  </p:clrMapOvr>
  <p:transition spd="slow"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EB90296-CFE0-401D-9CA3-32966EC4F0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8C9B4EE-7611-4ED9-B356-7BDD377C3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4F266A-F2F7-47CD-8BBC-E3777E982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D69C80-8919-4A32-B897-F2A21F940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27B072-CC5B-481B-9719-8CD4C54444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4609862E-48F9-45AC-8D44-67A0268A7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5" y="2"/>
            <a:ext cx="12192000" cy="6858000"/>
          </a:xfrm>
          <a:prstGeom prst="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Snip Diagonal Corner Rectangle 6">
            <a:extLst>
              <a:ext uri="{FF2B5EF4-FFF2-40B4-BE49-F238E27FC236}">
                <a16:creationId xmlns:a16="http://schemas.microsoft.com/office/drawing/2014/main" id="{2D5EEA8B-2D86-4D1D-96B3-6B8290303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25" y="2"/>
            <a:ext cx="12191075" cy="6857998"/>
          </a:xfrm>
          <a:prstGeom prst="snip2DiagRect">
            <a:avLst>
              <a:gd name="adj1" fmla="val 0"/>
              <a:gd name="adj2" fmla="val 37605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711325" y="-355755"/>
            <a:ext cx="8001000" cy="29718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Culture-Specific Attraction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751009" y="2658223"/>
            <a:ext cx="6400800" cy="30518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800" dirty="0">
                <a:solidFill>
                  <a:schemeClr val="tx1"/>
                </a:solidFill>
              </a:rPr>
              <a:t>In many cultures, sex-specific body adornment or modification may reflect and shape societal gender roles: </a:t>
            </a:r>
          </a:p>
          <a:p>
            <a:pPr marL="0" lvl="1" indent="0">
              <a:lnSpc>
                <a:spcPct val="90000"/>
              </a:lnSpc>
              <a:buNone/>
            </a:pPr>
            <a:r>
              <a:rPr lang="en-US" dirty="0">
                <a:solidFill>
                  <a:schemeClr val="tx1"/>
                </a:solidFill>
              </a:rPr>
              <a:t>Sometimes involving functional impairment.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>
                <a:solidFill>
                  <a:schemeClr val="tx1"/>
                </a:solidFill>
              </a:rPr>
              <a:t>Bodily modifications that fall primarily on one sex and not the other frequently typically reflect and reinforce culturally-learned gender roles.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043F51-0836-46D2-B57F-B7B466975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0250" y="985961"/>
            <a:ext cx="3229321" cy="20612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20C513-648B-45F0-AE5C-94D02648B4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2423"/>
          <a:stretch/>
        </p:blipFill>
        <p:spPr>
          <a:xfrm>
            <a:off x="6491971" y="4791594"/>
            <a:ext cx="2606898" cy="18902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9EB54A-E105-4B33-9CFE-1F40F6677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9657" y="3343563"/>
            <a:ext cx="2172468" cy="321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768082"/>
      </p:ext>
    </p:extLst>
  </p:cSld>
  <p:clrMapOvr>
    <a:masterClrMapping/>
  </p:clrMapOvr>
  <p:transition spd="slow">
    <p:cov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CC7770B-E4E1-42D6-9437-DAA4A3A9E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A26DE5B-A1A6-4746-8EF7-4D6809ED7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77A3DDA-BF17-4302-867E-EBFD777B0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BE30704-4227-4B7B-BDB8-BFCF39086F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923B1E7-AEA4-42D8-8F4A-9D116F2966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21B6244-6EAE-442C-ACCF-8146103EC1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781BBDC9-2DC6-4959-AC3D-49A5DCB05D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B74BB55-8517-4CFE-9389-81D0E6F81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38656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3F7C935-E41E-4E8D-91DF-D3BAB9521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45" y="4435646"/>
            <a:ext cx="1419541" cy="1660354"/>
            <a:chOff x="10292292" y="2963333"/>
            <a:chExt cx="1896535" cy="2218267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FB64230-1B44-4C76-9885-0BBE5C736C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3F7F181-4FFE-4F8E-A3D0-1A8ECDEFFB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190344"/>
              <a:ext cx="1896535" cy="1896533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066495D-EC57-44E4-8DED-0DC2E07AA2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E0DA2F2-D672-4417-8072-9ED4FA5CC5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0E8BACB-AEC7-46A5-A3AD-4D1BBE8715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08452CCF-4A27-488A-AAF4-424933CFC9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4212" y="0"/>
            <a:ext cx="4657345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834919" y="685800"/>
            <a:ext cx="3705269" cy="5308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>
                <a:solidFill>
                  <a:srgbClr val="FFFFFF"/>
                </a:solidFill>
              </a:rPr>
              <a:t>Research Focus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182369" y="685800"/>
            <a:ext cx="5564872" cy="541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 dirty="0" err="1">
                <a:solidFill>
                  <a:srgbClr val="FFFFFF"/>
                </a:solidFill>
              </a:rPr>
              <a:t>Rozin</a:t>
            </a:r>
            <a:r>
              <a:rPr lang="en-US" sz="1800" dirty="0">
                <a:solidFill>
                  <a:srgbClr val="FFFFFF"/>
                </a:solidFill>
              </a:rPr>
              <a:t>, Haidt, &amp; McCauley, 2000: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People were asked if it was wrong to buy a dead chicken in a supermarket and have sex with it before cooking it:</a:t>
            </a:r>
          </a:p>
          <a:p>
            <a:pPr lvl="2"/>
            <a:r>
              <a:rPr lang="en-US" sz="1800" dirty="0">
                <a:solidFill>
                  <a:srgbClr val="FFFFFF"/>
                </a:solidFill>
              </a:rPr>
              <a:t>Things that activate a sense of disgust tend to produce moral outrage even when the activity is morally neutral.</a:t>
            </a:r>
          </a:p>
          <a:p>
            <a:pPr lvl="2"/>
            <a:r>
              <a:rPr lang="en-US" sz="1800" dirty="0">
                <a:solidFill>
                  <a:srgbClr val="FFFFFF"/>
                </a:solidFill>
              </a:rPr>
              <a:t>Explains the outrage felt by people raised in religious traditions when confronted with their own sexual arousal, or to same-sex intimacy.</a:t>
            </a:r>
          </a:p>
        </p:txBody>
      </p:sp>
    </p:spTree>
    <p:extLst>
      <p:ext uri="{BB962C8B-B14F-4D97-AF65-F5344CB8AC3E}">
        <p14:creationId xmlns:p14="http://schemas.microsoft.com/office/powerpoint/2010/main" val="1075328874"/>
      </p:ext>
    </p:extLst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CC7770B-E4E1-42D6-9437-DAA4A3A9E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A26DE5B-A1A6-4746-8EF7-4D6809ED7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77A3DDA-BF17-4302-867E-EBFD777B0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BE30704-4227-4B7B-BDB8-BFCF39086F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923B1E7-AEA4-42D8-8F4A-9D116F2966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21B6244-6EAE-442C-ACCF-8146103EC1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90FE681-1E05-478A-89DC-5F7AB37CF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84212" y="685799"/>
            <a:ext cx="3747111" cy="4892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/>
              <a:t>Senses Involved in Sexual Arousal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E2F21DC-5F0E-42CF-B89C-C1E25E175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0783" y="1532373"/>
            <a:ext cx="0" cy="3198892"/>
          </a:xfrm>
          <a:prstGeom prst="line">
            <a:avLst/>
          </a:prstGeom>
          <a:ln w="19050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4979962" y="685799"/>
            <a:ext cx="6288260" cy="4892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Haptic (touch) sense of the body contains different nerve endings on different types of skin.</a:t>
            </a:r>
          </a:p>
          <a:p>
            <a:r>
              <a:rPr lang="en-US">
                <a:solidFill>
                  <a:schemeClr val="tx1"/>
                </a:solidFill>
              </a:rPr>
              <a:t>Consciously detectable smells can evoke powerful memories and associations and lead to arousal.</a:t>
            </a:r>
          </a:p>
          <a:p>
            <a:r>
              <a:rPr lang="en-US">
                <a:solidFill>
                  <a:schemeClr val="tx1"/>
                </a:solidFill>
              </a:rPr>
              <a:t>Basic sensations of taste are limited to salty, sour, sweet, bitter, spicy/burning, and umami.</a:t>
            </a:r>
          </a:p>
          <a:p>
            <a:r>
              <a:rPr lang="en-US">
                <a:solidFill>
                  <a:schemeClr val="tx1"/>
                </a:solidFill>
              </a:rPr>
              <a:t>Sound can be arousing with regard to tone of a voice.</a:t>
            </a:r>
          </a:p>
          <a:p>
            <a:r>
              <a:rPr lang="en-US">
                <a:solidFill>
                  <a:schemeClr val="tx1"/>
                </a:solidFill>
              </a:rPr>
              <a:t>Cultural and individual differences play a role in determining arousal or aversion of inputs.</a:t>
            </a:r>
          </a:p>
        </p:txBody>
      </p:sp>
    </p:spTree>
    <p:extLst>
      <p:ext uri="{BB962C8B-B14F-4D97-AF65-F5344CB8AC3E}">
        <p14:creationId xmlns:p14="http://schemas.microsoft.com/office/powerpoint/2010/main" val="1571033045"/>
      </p:ext>
    </p:extLst>
  </p:cSld>
  <p:clrMapOvr>
    <a:masterClrMapping/>
  </p:clrMapOvr>
  <p:transition spd="slow">
    <p:cove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9F8AD66-CC09-4C8D-94EE-932C3785BD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E364623-3F66-4AAD-94F8-C053CD4F13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7E37E17-44F9-4E44-8F2F-0E873C68E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D327A4D-ADCE-482F-9F55-3B64D197AC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600A8AB-CDF2-4E93-92C8-2CCB8230B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F8EE76C-974C-43A5-806B-47687FCB9B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EFC3BF2D-25C6-4594-8B55-8F1185219B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4552378" y="389461"/>
            <a:ext cx="5556822" cy="1507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Sexual Orientation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7A12C12-F8D4-4AC9-84E1-E4F85BFAB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6" y="0"/>
            <a:ext cx="4070923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9BE06C-0E1D-4C89-ABBD-EB3FFFA3B7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632" y="3628195"/>
            <a:ext cx="3092568" cy="2705997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8FD8AD14-0613-481A-BA78-CCA8DD1F3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36D0C6A-5417-49B9-A556-98633131BE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8727C4A-D172-4E5A-9D28-9C04CC829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3D19D09-0DC1-4FC2-B1AD-011ED90101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9016FDD-D596-484A-87E8-CC1E7BAD84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D7E80C5-88F9-44F8-A8D1-0F2F223A76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4543470" y="1816097"/>
            <a:ext cx="6952234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Biological sex and gender identity of the people to whom someone is typically sexually attracted, including aspects of:</a:t>
            </a:r>
          </a:p>
          <a:p>
            <a:pPr lvl="1"/>
            <a:r>
              <a:rPr lang="en-US" sz="20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Physical attraction</a:t>
            </a:r>
          </a:p>
          <a:p>
            <a:pPr lvl="1"/>
            <a:r>
              <a:rPr lang="en-US" sz="20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Emotional and romantic attraction</a:t>
            </a:r>
          </a:p>
          <a:p>
            <a:pPr lvl="1"/>
            <a:r>
              <a:rPr lang="en-US" sz="20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Sexual behavior</a:t>
            </a:r>
          </a:p>
          <a:p>
            <a:pPr lvl="1"/>
            <a:r>
              <a:rPr lang="en-US" sz="20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Aspects of self-identity related to the pattern of one’s sexual attractions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B2C596-F367-4BF7-BB25-6076C89E1F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104" y="1094223"/>
            <a:ext cx="3573624" cy="201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208119"/>
      </p:ext>
    </p:extLst>
  </p:cSld>
  <p:clrMapOvr>
    <a:masterClrMapping/>
  </p:clrMapOvr>
  <p:transition spd="slow">
    <p:cove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CC7770B-E4E1-42D6-9437-DAA4A3A9E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A26DE5B-A1A6-4746-8EF7-4D6809ED7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77A3DDA-BF17-4302-867E-EBFD777B0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BE30704-4227-4B7B-BDB8-BFCF39086F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923B1E7-AEA4-42D8-8F4A-9D116F2966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21B6244-6EAE-442C-ACCF-8146103EC1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CADF2543-1B6F-4FBC-A7AF-53A0430E05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84212" y="485244"/>
            <a:ext cx="8534400" cy="1507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Asexuality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80A6E81-6B71-43DF-877B-E964A9A4C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E35C3AD-357F-4004-A3F3-2D4EAF34A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37B6032-0A70-4F26-A9A3-B4D60DF118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E192CE3-3DD1-448F-93BE-42983DA0D5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6D3DA09-5C72-4562-BEDE-1937DF87E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6ACA7CA-2A20-49D7-9053-E076463D79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84211" y="2068511"/>
            <a:ext cx="8963127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People who do not experience any significant sexual attraction to either sex: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Some asexual individuals do enjoy masturbation but have no attraction to others.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Some desire an emotionally intimate relationship which may include marriage but limited or no physical intimacy.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484383"/>
      </p:ext>
    </p:extLst>
  </p:cSld>
  <p:clrMapOvr>
    <a:masterClrMapping/>
  </p:clrMapOvr>
  <p:transition spd="slow">
    <p:cove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CC7770B-E4E1-42D6-9437-DAA4A3A9E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A26DE5B-A1A6-4746-8EF7-4D6809ED7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77A3DDA-BF17-4302-867E-EBFD777B0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BE30704-4227-4B7B-BDB8-BFCF39086F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923B1E7-AEA4-42D8-8F4A-9D116F2966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21B6244-6EAE-442C-ACCF-8146103EC1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509B08A-C1EC-478C-86AF-60ADE06D9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40290" y="685800"/>
            <a:ext cx="4818656" cy="46037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3300"/>
              <a:t>Orientations and LGBTQQI2SAAPSGLHS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21CC330-4259-4C32-BF8B-5FE13FFAB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6096001" cy="6858000"/>
          </a:xfrm>
          <a:prstGeom prst="rect">
            <a:avLst/>
          </a:prstGeom>
          <a:solidFill>
            <a:schemeClr val="bg2">
              <a:alpha val="9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625651" y="685800"/>
            <a:ext cx="4878959" cy="4603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700" b="1" dirty="0">
                <a:solidFill>
                  <a:schemeClr val="tx1"/>
                </a:solidFill>
              </a:rPr>
              <a:t>Heterosexual bias</a:t>
            </a:r>
            <a:r>
              <a:rPr lang="en-US" sz="1700" dirty="0">
                <a:solidFill>
                  <a:schemeClr val="tx1"/>
                </a:solidFill>
              </a:rPr>
              <a:t>: assuming that people are a particular sexual orientation</a:t>
            </a:r>
          </a:p>
          <a:p>
            <a:pPr>
              <a:lnSpc>
                <a:spcPct val="90000"/>
              </a:lnSpc>
            </a:pPr>
            <a:r>
              <a:rPr lang="en-US" sz="1700" dirty="0">
                <a:solidFill>
                  <a:schemeClr val="tx1"/>
                </a:solidFill>
              </a:rPr>
              <a:t>LGBTQQ:</a:t>
            </a:r>
          </a:p>
          <a:p>
            <a:pPr lvl="1">
              <a:lnSpc>
                <a:spcPct val="90000"/>
              </a:lnSpc>
            </a:pPr>
            <a:r>
              <a:rPr lang="en-US" sz="1700" dirty="0">
                <a:solidFill>
                  <a:schemeClr val="tx1"/>
                </a:solidFill>
              </a:rPr>
              <a:t>Lesbian: females who are attracted to females.</a:t>
            </a:r>
          </a:p>
          <a:p>
            <a:pPr lvl="1">
              <a:lnSpc>
                <a:spcPct val="90000"/>
              </a:lnSpc>
            </a:pPr>
            <a:r>
              <a:rPr lang="en-US" sz="1700" dirty="0">
                <a:solidFill>
                  <a:schemeClr val="tx1"/>
                </a:solidFill>
              </a:rPr>
              <a:t>Gay: males who are attracted to males.</a:t>
            </a:r>
          </a:p>
          <a:p>
            <a:pPr lvl="1">
              <a:lnSpc>
                <a:spcPct val="90000"/>
              </a:lnSpc>
            </a:pPr>
            <a:r>
              <a:rPr lang="en-US" sz="1700" dirty="0">
                <a:solidFill>
                  <a:schemeClr val="tx1"/>
                </a:solidFill>
              </a:rPr>
              <a:t>Bisexual: attracted to both the sexes.</a:t>
            </a:r>
          </a:p>
          <a:p>
            <a:pPr lvl="1">
              <a:lnSpc>
                <a:spcPct val="90000"/>
              </a:lnSpc>
            </a:pPr>
            <a:r>
              <a:rPr lang="en-US" sz="1700" b="1" dirty="0">
                <a:solidFill>
                  <a:schemeClr val="tx1"/>
                </a:solidFill>
              </a:rPr>
              <a:t>Transgender</a:t>
            </a:r>
            <a:r>
              <a:rPr lang="en-US" sz="1700" dirty="0">
                <a:solidFill>
                  <a:schemeClr val="tx1"/>
                </a:solidFill>
              </a:rPr>
              <a:t>: gender identity different from apparent outward biological sex.</a:t>
            </a:r>
          </a:p>
          <a:p>
            <a:pPr lvl="1">
              <a:lnSpc>
                <a:spcPct val="90000"/>
              </a:lnSpc>
            </a:pPr>
            <a:r>
              <a:rPr lang="en-US" sz="1700" dirty="0">
                <a:solidFill>
                  <a:schemeClr val="tx1"/>
                </a:solidFill>
              </a:rPr>
              <a:t>Queer</a:t>
            </a:r>
          </a:p>
          <a:p>
            <a:pPr lvl="1">
              <a:lnSpc>
                <a:spcPct val="90000"/>
              </a:lnSpc>
            </a:pPr>
            <a:r>
              <a:rPr lang="en-US" sz="1700" dirty="0">
                <a:solidFill>
                  <a:schemeClr val="tx1"/>
                </a:solidFill>
              </a:rPr>
              <a:t>Questioning: uncertain of their attraction.</a:t>
            </a:r>
          </a:p>
        </p:txBody>
      </p:sp>
    </p:spTree>
    <p:extLst>
      <p:ext uri="{BB962C8B-B14F-4D97-AF65-F5344CB8AC3E}">
        <p14:creationId xmlns:p14="http://schemas.microsoft.com/office/powerpoint/2010/main" val="1263446715"/>
      </p:ext>
    </p:extLst>
  </p:cSld>
  <p:clrMapOvr>
    <a:masterClrMapping/>
  </p:clrMapOvr>
  <p:transition spd="slow">
    <p:cove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CC7770B-E4E1-42D6-9437-DAA4A3A9E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A26DE5B-A1A6-4746-8EF7-4D6809ED7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77A3DDA-BF17-4302-867E-EBFD777B0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BE30704-4227-4B7B-BDB8-BFCF39086F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923B1E7-AEA4-42D8-8F4A-9D116F2966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21B6244-6EAE-442C-ACCF-8146103EC1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CADF2543-1B6F-4FBC-A7AF-53A0430E05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84211" y="237066"/>
            <a:ext cx="10755119" cy="1507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Orientations and LGBTQQI2SAAPSGLHS</a:t>
            </a:r>
            <a:br>
              <a:rPr lang="en-US" dirty="0"/>
            </a:br>
            <a:r>
              <a:rPr lang="en-US" dirty="0"/>
              <a:t>(alphabet soup)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80A6E81-6B71-43DF-877B-E964A9A4C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E35C3AD-357F-4004-A3F3-2D4EAF34A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37B6032-0A70-4F26-A9A3-B4D60DF118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E192CE3-3DD1-448F-93BE-42983DA0D5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6D3DA09-5C72-4562-BEDE-1937DF87E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6ACA7CA-2A20-49D7-9053-E076463D79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84212" y="2068511"/>
            <a:ext cx="8534400" cy="41036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1700" dirty="0">
                <a:solidFill>
                  <a:schemeClr val="tx1"/>
                </a:solidFill>
              </a:rPr>
              <a:t>LGBTQQI2SAAPSGLHSC</a:t>
            </a:r>
          </a:p>
          <a:p>
            <a:pPr lvl="1">
              <a:lnSpc>
                <a:spcPct val="90000"/>
              </a:lnSpc>
            </a:pPr>
            <a:r>
              <a:rPr lang="en-US" sz="1700" dirty="0">
                <a:solidFill>
                  <a:schemeClr val="tx1"/>
                </a:solidFill>
              </a:rPr>
              <a:t>Intersex</a:t>
            </a:r>
          </a:p>
          <a:p>
            <a:pPr lvl="1">
              <a:lnSpc>
                <a:spcPct val="90000"/>
              </a:lnSpc>
            </a:pPr>
            <a:r>
              <a:rPr lang="en-US" sz="1700" dirty="0">
                <a:solidFill>
                  <a:schemeClr val="tx1"/>
                </a:solidFill>
              </a:rPr>
              <a:t>2-spirited: variety of gender identities and sexual orientations.</a:t>
            </a:r>
          </a:p>
          <a:p>
            <a:pPr lvl="1">
              <a:lnSpc>
                <a:spcPct val="90000"/>
              </a:lnSpc>
            </a:pPr>
            <a:r>
              <a:rPr lang="en-US" sz="1700" dirty="0">
                <a:solidFill>
                  <a:schemeClr val="tx1"/>
                </a:solidFill>
              </a:rPr>
              <a:t>Asexual</a:t>
            </a:r>
          </a:p>
          <a:p>
            <a:pPr lvl="1">
              <a:lnSpc>
                <a:spcPct val="90000"/>
              </a:lnSpc>
            </a:pPr>
            <a:r>
              <a:rPr lang="en-US" sz="1700" dirty="0">
                <a:solidFill>
                  <a:schemeClr val="tx1"/>
                </a:solidFill>
              </a:rPr>
              <a:t>Allies: heterosexual person who is very supportive of </a:t>
            </a:r>
            <a:r>
              <a:rPr lang="en-US" sz="1700" dirty="0" err="1">
                <a:solidFill>
                  <a:schemeClr val="tx1"/>
                </a:solidFill>
              </a:rPr>
              <a:t>nonheterosexuals</a:t>
            </a:r>
            <a:r>
              <a:rPr lang="en-US" sz="1700" dirty="0">
                <a:solidFill>
                  <a:schemeClr val="tx1"/>
                </a:solidFill>
              </a:rPr>
              <a:t>.</a:t>
            </a:r>
          </a:p>
          <a:p>
            <a:pPr lvl="1">
              <a:lnSpc>
                <a:spcPct val="90000"/>
              </a:lnSpc>
            </a:pPr>
            <a:r>
              <a:rPr lang="en-US" sz="1700" dirty="0">
                <a:solidFill>
                  <a:schemeClr val="tx1"/>
                </a:solidFill>
              </a:rPr>
              <a:t>Pansexual: experiences attraction primarily to personality characteristics and not on the basis of someone’s sex.</a:t>
            </a:r>
          </a:p>
          <a:p>
            <a:pPr lvl="1">
              <a:lnSpc>
                <a:spcPct val="90000"/>
              </a:lnSpc>
            </a:pPr>
            <a:r>
              <a:rPr lang="en-US" sz="1700" dirty="0">
                <a:solidFill>
                  <a:schemeClr val="tx1"/>
                </a:solidFill>
              </a:rPr>
              <a:t>Same-gender-loving.</a:t>
            </a:r>
          </a:p>
          <a:p>
            <a:pPr lvl="1">
              <a:lnSpc>
                <a:spcPct val="90000"/>
              </a:lnSpc>
            </a:pPr>
            <a:r>
              <a:rPr lang="en-US" sz="1700" b="1" dirty="0">
                <a:solidFill>
                  <a:schemeClr val="tx1"/>
                </a:solidFill>
              </a:rPr>
              <a:t>Heterosexual</a:t>
            </a:r>
            <a:r>
              <a:rPr lang="en-US" sz="1700" dirty="0">
                <a:solidFill>
                  <a:schemeClr val="tx1"/>
                </a:solidFill>
              </a:rPr>
              <a:t>: attraction to people of the other biological sex / gender-identity, or female-male attraction.</a:t>
            </a:r>
          </a:p>
          <a:p>
            <a:pPr lvl="1">
              <a:lnSpc>
                <a:spcPct val="90000"/>
              </a:lnSpc>
            </a:pPr>
            <a:r>
              <a:rPr lang="en-US" sz="1700" dirty="0">
                <a:solidFill>
                  <a:schemeClr val="tx1"/>
                </a:solidFill>
              </a:rPr>
              <a:t>Straight.</a:t>
            </a:r>
          </a:p>
          <a:p>
            <a:pPr lvl="1">
              <a:lnSpc>
                <a:spcPct val="90000"/>
              </a:lnSpc>
            </a:pPr>
            <a:r>
              <a:rPr lang="en-US" sz="1700" dirty="0">
                <a:solidFill>
                  <a:schemeClr val="tx1"/>
                </a:solidFill>
              </a:rPr>
              <a:t>Cisgender: gender identity and outward sex being concordant.</a:t>
            </a:r>
          </a:p>
          <a:p>
            <a:pPr>
              <a:lnSpc>
                <a:spcPct val="90000"/>
              </a:lnSpc>
            </a:pP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8A70F5-56AE-41FB-AF5D-48A7BF0EFE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0604" y="1110649"/>
            <a:ext cx="3905250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051093"/>
      </p:ext>
    </p:extLst>
  </p:cSld>
  <p:clrMapOvr>
    <a:masterClrMapping/>
  </p:clrMapOvr>
  <p:transition spd="slow">
    <p:cove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CC7770B-E4E1-42D6-9437-DAA4A3A9E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A26DE5B-A1A6-4746-8EF7-4D6809ED7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77A3DDA-BF17-4302-867E-EBFD777B0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BE30704-4227-4B7B-BDB8-BFCF39086F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923B1E7-AEA4-42D8-8F4A-9D116F2966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21B6244-6EAE-442C-ACCF-8146103EC1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90FE681-1E05-478A-89DC-5F7AB37CF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84212" y="685799"/>
            <a:ext cx="3747111" cy="4892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/>
              <a:t>Multiple Meanings and Measures of Orientation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E2F21DC-5F0E-42CF-B89C-C1E25E175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0783" y="1532373"/>
            <a:ext cx="0" cy="3198892"/>
          </a:xfrm>
          <a:prstGeom prst="line">
            <a:avLst/>
          </a:prstGeom>
          <a:ln w="19050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4979962" y="685799"/>
            <a:ext cx="6288260" cy="4892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Different scales used to measure sexual orientation: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Kinsey scale: 0 Exclusively heterosexual to 6 Exclusively homosexual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Klein sexual orientation grid (KSOG).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Penile or vaginal/clitoral plethysmograph.</a:t>
            </a:r>
          </a:p>
          <a:p>
            <a:r>
              <a:rPr lang="en-US" dirty="0">
                <a:solidFill>
                  <a:schemeClr val="tx1"/>
                </a:solidFill>
              </a:rPr>
              <a:t>Different patterns of activation: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Auditory system reacting to the biological sex of a speaker.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Visual system reacting to faces.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Brain centers associated with genital arousal reacting when viewing erotic material.</a:t>
            </a:r>
          </a:p>
        </p:txBody>
      </p:sp>
    </p:spTree>
    <p:extLst>
      <p:ext uri="{BB962C8B-B14F-4D97-AF65-F5344CB8AC3E}">
        <p14:creationId xmlns:p14="http://schemas.microsoft.com/office/powerpoint/2010/main" val="1268076192"/>
      </p:ext>
    </p:extLst>
  </p:cSld>
  <p:clrMapOvr>
    <a:masterClrMapping/>
  </p:clrMapOvr>
  <p:transition spd="slow">
    <p:cove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Orientation Behavior, Identity changes examples">
            <a:hlinkClick r:id="" action="ppaction://media"/>
            <a:extLst>
              <a:ext uri="{FF2B5EF4-FFF2-40B4-BE49-F238E27FC236}">
                <a16:creationId xmlns:a16="http://schemas.microsoft.com/office/drawing/2014/main" id="{7F4845DB-2338-4898-85D8-1446AB78D15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35212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CC7770B-E4E1-42D6-9437-DAA4A3A9E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A26DE5B-A1A6-4746-8EF7-4D6809ED7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77A3DDA-BF17-4302-867E-EBFD777B0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BE30704-4227-4B7B-BDB8-BFCF39086F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923B1E7-AEA4-42D8-8F4A-9D116F2966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21B6244-6EAE-442C-ACCF-8146103EC1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1298746-45D4-45BA-B467-3785366EE0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6C0FD71-173E-4AC1-A9F7-7A34DE0C2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4653464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innerShdw blurRad="57150" dist="381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557784" y="761329"/>
            <a:ext cx="3652266" cy="40422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How Common Are Various Sexual Orientations?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5381466" y="877078"/>
            <a:ext cx="6252750" cy="51131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solidFill>
                  <a:schemeClr val="tx1"/>
                </a:solidFill>
              </a:rPr>
              <a:t>Lifetime behavior and self-identity suggests that for some people sexual experience occasionally departs from their predominant sexual orientation.</a:t>
            </a:r>
          </a:p>
          <a:p>
            <a:pPr>
              <a:lnSpc>
                <a:spcPct val="90000"/>
              </a:lnSpc>
            </a:pPr>
            <a:r>
              <a:rPr lang="en-US" sz="1600" dirty="0">
                <a:solidFill>
                  <a:schemeClr val="tx1"/>
                </a:solidFill>
              </a:rPr>
              <a:t>Bisexuality identity in males is accompanied by a distinct arousal pattern to both sexes.</a:t>
            </a:r>
          </a:p>
          <a:p>
            <a:pPr>
              <a:lnSpc>
                <a:spcPct val="90000"/>
              </a:lnSpc>
            </a:pPr>
            <a:r>
              <a:rPr lang="en-US" sz="1600" dirty="0">
                <a:solidFill>
                  <a:schemeClr val="tx1"/>
                </a:solidFill>
              </a:rPr>
              <a:t>Situational homosexuality: same-sex behavior when partners of the preferred sex are not available (prison; single sex school; armed services).</a:t>
            </a:r>
          </a:p>
          <a:p>
            <a:pPr>
              <a:lnSpc>
                <a:spcPct val="90000"/>
              </a:lnSpc>
            </a:pPr>
            <a:r>
              <a:rPr lang="en-US" sz="1600" dirty="0">
                <a:solidFill>
                  <a:schemeClr val="tx1"/>
                </a:solidFill>
              </a:rPr>
              <a:t>Sexual behavior, whether with someone of the same sex or other sex, may occur as part of:</a:t>
            </a:r>
          </a:p>
          <a:p>
            <a:pPr lvl="1">
              <a:lnSpc>
                <a:spcPct val="90000"/>
              </a:lnSpc>
            </a:pPr>
            <a:r>
              <a:rPr lang="en-US" sz="1600" dirty="0">
                <a:solidFill>
                  <a:schemeClr val="tx1"/>
                </a:solidFill>
              </a:rPr>
              <a:t>Friendship</a:t>
            </a:r>
          </a:p>
          <a:p>
            <a:pPr lvl="1">
              <a:lnSpc>
                <a:spcPct val="90000"/>
              </a:lnSpc>
            </a:pPr>
            <a:r>
              <a:rPr lang="en-US" sz="1600" dirty="0">
                <a:solidFill>
                  <a:schemeClr val="tx1"/>
                </a:solidFill>
              </a:rPr>
              <a:t>Physical and emotional attraction</a:t>
            </a:r>
          </a:p>
          <a:p>
            <a:pPr lvl="1">
              <a:lnSpc>
                <a:spcPct val="90000"/>
              </a:lnSpc>
            </a:pPr>
            <a:r>
              <a:rPr lang="en-US" sz="1600" dirty="0">
                <a:solidFill>
                  <a:schemeClr val="tx1"/>
                </a:solidFill>
              </a:rPr>
              <a:t>Sexual exploration</a:t>
            </a:r>
          </a:p>
          <a:p>
            <a:pPr lvl="1">
              <a:lnSpc>
                <a:spcPct val="90000"/>
              </a:lnSpc>
            </a:pPr>
            <a:r>
              <a:rPr lang="en-US" sz="1600" dirty="0">
                <a:solidFill>
                  <a:schemeClr val="tx1"/>
                </a:solidFill>
              </a:rPr>
              <a:t>General arousal</a:t>
            </a:r>
          </a:p>
          <a:p>
            <a:pPr lvl="1">
              <a:lnSpc>
                <a:spcPct val="90000"/>
              </a:lnSpc>
            </a:pPr>
            <a:r>
              <a:rPr lang="en-US" sz="1600" dirty="0">
                <a:solidFill>
                  <a:schemeClr val="tx1"/>
                </a:solidFill>
              </a:rPr>
              <a:t>Specific sexual interest</a:t>
            </a:r>
          </a:p>
          <a:p>
            <a:pPr lvl="1">
              <a:lnSpc>
                <a:spcPct val="90000"/>
              </a:lnSpc>
            </a:pPr>
            <a:r>
              <a:rPr lang="en-US" sz="1600" dirty="0">
                <a:solidFill>
                  <a:schemeClr val="tx1"/>
                </a:solidFill>
              </a:rPr>
              <a:t>Response to situational constraints</a:t>
            </a:r>
          </a:p>
          <a:p>
            <a:pPr>
              <a:lnSpc>
                <a:spcPct val="90000"/>
              </a:lnSpc>
            </a:pPr>
            <a:endParaRPr lang="en-US" sz="13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endParaRPr lang="en-US" sz="13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endParaRPr lang="en-US" sz="13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AC9B07-E51F-4458-8EC8-5D1A2E9B36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41" r="17544"/>
          <a:stretch/>
        </p:blipFill>
        <p:spPr>
          <a:xfrm>
            <a:off x="3205230" y="3428999"/>
            <a:ext cx="2174032" cy="20493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694A3E-F07B-4DD6-A792-69177AF0D1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71" y="3500463"/>
            <a:ext cx="1842723" cy="19064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525932-E933-4A46-86D9-81BEFC1C6A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7080" y="4987146"/>
            <a:ext cx="2530978" cy="168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041569"/>
      </p:ext>
    </p:extLst>
  </p:cSld>
  <p:clrMapOvr>
    <a:masterClrMapping/>
  </p:clrMapOvr>
  <p:transition spd="slow">
    <p:cover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28091ECA-0211-4702-8B6E-7B319CC0EA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2" t="-952" r="-952" b="10475"/>
          <a:stretch/>
        </p:blipFill>
        <p:spPr>
          <a:xfrm>
            <a:off x="2667000" y="457199"/>
            <a:ext cx="6858000" cy="620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675350"/>
      </p:ext>
    </p:extLst>
  </p:cSld>
  <p:clrMapOvr>
    <a:masterClrMapping/>
  </p:clrMapOvr>
  <p:transition spd="slow">
    <p:cover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EB90296-CFE0-401D-9CA3-32966EC4F0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8C9B4EE-7611-4ED9-B356-7BDD377C3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4F266A-F2F7-47CD-8BBC-E3777E982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D69C80-8919-4A32-B897-F2A21F940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27B072-CC5B-481B-9719-8CD4C54444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7E134C76-7FB4-4BB7-9322-DD8A4B179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Snip Single Corner Rectangle 17">
            <a:extLst>
              <a:ext uri="{FF2B5EF4-FFF2-40B4-BE49-F238E27FC236}">
                <a16:creationId xmlns:a16="http://schemas.microsoft.com/office/drawing/2014/main" id="{C0C57804-4F33-4D85-AA3E-DA0F214BBD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"/>
            <a:ext cx="12188825" cy="6857999"/>
          </a:xfrm>
          <a:prstGeom prst="snip1Rect">
            <a:avLst>
              <a:gd name="adj" fmla="val 50000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54843" y="-1913581"/>
            <a:ext cx="9678988" cy="36734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>
                <a:solidFill>
                  <a:schemeClr val="tx2"/>
                </a:solidFill>
              </a:rPr>
              <a:t>Sexual Orientation in Nonindustrial Cultures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88870" y="1819160"/>
            <a:ext cx="8763039" cy="40031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Pre-industrial societies have a single category that encompasses all variations in sexual orientation, gender identity, and gender role conformity.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In postindustrial societies there were many same-sex attracted people concentrated in urban locations:</a:t>
            </a:r>
          </a:p>
          <a:p>
            <a:pPr marL="0" lvl="1" indent="0">
              <a:lnSpc>
                <a:spcPct val="90000"/>
              </a:lnSpc>
              <a:buNone/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Ability to have sufficient numbers to form cultural groups within the larger culture.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DED984-982E-4857-9590-72A2FCBB9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5640" y="4180320"/>
            <a:ext cx="2736381" cy="22766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3FCA8B-3F01-4CCD-BCB7-8B3158EB44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979" y="4469945"/>
            <a:ext cx="2987288" cy="19870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FE31E2-7FFB-43CA-8E44-E8DEAF7EB3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6438" y="4327551"/>
            <a:ext cx="3785077" cy="212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151472"/>
      </p:ext>
    </p:extLst>
  </p:cSld>
  <p:clrMapOvr>
    <a:masterClrMapping/>
  </p:clrMapOvr>
  <p:transition spd="slow">
    <p:cover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EB90296-CFE0-401D-9CA3-32966EC4F0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8C9B4EE-7611-4ED9-B356-7BDD377C3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4F266A-F2F7-47CD-8BBC-E3777E982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D69C80-8919-4A32-B897-F2A21F940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27B072-CC5B-481B-9719-8CD4C54444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4609862E-48F9-45AC-8D44-67A0268A7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5" y="2"/>
            <a:ext cx="12192000" cy="6858000"/>
          </a:xfrm>
          <a:prstGeom prst="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Snip Diagonal Corner Rectangle 6">
            <a:extLst>
              <a:ext uri="{FF2B5EF4-FFF2-40B4-BE49-F238E27FC236}">
                <a16:creationId xmlns:a16="http://schemas.microsoft.com/office/drawing/2014/main" id="{2D5EEA8B-2D86-4D1D-96B3-6B8290303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25" y="2"/>
            <a:ext cx="12191075" cy="6857998"/>
          </a:xfrm>
          <a:prstGeom prst="snip2DiagRect">
            <a:avLst>
              <a:gd name="adj1" fmla="val 0"/>
              <a:gd name="adj2" fmla="val 37605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802870" y="-745067"/>
            <a:ext cx="8001000" cy="29718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Sexual Behavior in Other Animals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675645" y="2327262"/>
            <a:ext cx="7141184" cy="29458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dirty="0">
                <a:solidFill>
                  <a:schemeClr val="tx1"/>
                </a:solidFill>
              </a:rPr>
              <a:t>Same-sex mating behavior and social pair bonding are observed in many species of birds, mammals and reptiles.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dirty="0">
                <a:solidFill>
                  <a:schemeClr val="tx1"/>
                </a:solidFill>
              </a:rPr>
              <a:t>Gay uncle or aunt: person who did not have offspring of their own but who was highly involved in raising related offspring, would have an evolutionary benefit offsetting the decrease in individual reproduction.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523658-D561-4615-9BD7-5BED6DE577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0453" y="362744"/>
            <a:ext cx="2971801" cy="16716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22B2DB-2FC9-49B4-93B9-56FE0615E8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5648" y="4399388"/>
            <a:ext cx="2971801" cy="22288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F39516-DE5F-430F-8AD9-EA2FA173DB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0536" y="2168526"/>
            <a:ext cx="2929688" cy="20896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02BF0B-3F76-4536-BACE-71E1C03238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2487" y="4553994"/>
            <a:ext cx="2528136" cy="184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70352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CC7770B-E4E1-42D6-9437-DAA4A3A9E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A26DE5B-A1A6-4746-8EF7-4D6809ED7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77A3DDA-BF17-4302-867E-EBFD777B0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BE30704-4227-4B7B-BDB8-BFCF39086F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923B1E7-AEA4-42D8-8F4A-9D116F2966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21B6244-6EAE-442C-ACCF-8146103EC1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90FE681-1E05-478A-89DC-5F7AB37CF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84212" y="685799"/>
            <a:ext cx="3747111" cy="4892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/>
              <a:t>Reflex Responses and Nervous System Loops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E2F21DC-5F0E-42CF-B89C-C1E25E175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0783" y="1532373"/>
            <a:ext cx="0" cy="3198892"/>
          </a:xfrm>
          <a:prstGeom prst="line">
            <a:avLst/>
          </a:prstGeom>
          <a:ln w="19050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4788509" y="685799"/>
            <a:ext cx="6479713" cy="58743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800" dirty="0">
                <a:solidFill>
                  <a:schemeClr val="tx1"/>
                </a:solidFill>
              </a:rPr>
              <a:t>Sexual arousal has three related paths in the body: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From the genitalia to the spinal cord and back.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From the genitalia to the brain via the spinal cord:</a:t>
            </a:r>
          </a:p>
          <a:p>
            <a:pPr lvl="2">
              <a:lnSpc>
                <a:spcPct val="90000"/>
              </a:lnSpc>
            </a:pPr>
            <a:r>
              <a:rPr lang="en-US" sz="1800" dirty="0">
                <a:solidFill>
                  <a:schemeClr val="tx1"/>
                </a:solidFill>
              </a:rPr>
              <a:t>Bringing signals to the central nervous system.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From the brain to the genitalia via the spinal cord:</a:t>
            </a:r>
          </a:p>
          <a:p>
            <a:pPr lvl="2">
              <a:lnSpc>
                <a:spcPct val="90000"/>
              </a:lnSpc>
            </a:pPr>
            <a:r>
              <a:rPr lang="en-US" sz="1800" dirty="0">
                <a:solidFill>
                  <a:schemeClr val="tx1"/>
                </a:solidFill>
              </a:rPr>
              <a:t>Bringing signals from the central nervous system out to the body. </a:t>
            </a:r>
          </a:p>
          <a:p>
            <a:pPr>
              <a:lnSpc>
                <a:spcPct val="90000"/>
              </a:lnSpc>
            </a:pPr>
            <a:r>
              <a:rPr lang="en-US" sz="1800" dirty="0">
                <a:solidFill>
                  <a:schemeClr val="tx1"/>
                </a:solidFill>
              </a:rPr>
              <a:t>Arousal can occur from direct stimulation to the genitalia or from thoughts and associations.</a:t>
            </a:r>
          </a:p>
          <a:p>
            <a:pPr>
              <a:lnSpc>
                <a:spcPct val="90000"/>
              </a:lnSpc>
            </a:pPr>
            <a:r>
              <a:rPr lang="en-US" sz="1800" dirty="0">
                <a:solidFill>
                  <a:schemeClr val="tx1"/>
                </a:solidFill>
              </a:rPr>
              <a:t>Nervous system has multiple branches:</a:t>
            </a:r>
          </a:p>
          <a:p>
            <a:pPr lvl="1">
              <a:lnSpc>
                <a:spcPct val="90000"/>
              </a:lnSpc>
            </a:pPr>
            <a:r>
              <a:rPr lang="en-US" b="1" dirty="0">
                <a:solidFill>
                  <a:schemeClr val="tx1"/>
                </a:solidFill>
              </a:rPr>
              <a:t>Somatic nervous system</a:t>
            </a:r>
            <a:r>
              <a:rPr lang="en-US" dirty="0">
                <a:solidFill>
                  <a:schemeClr val="tx1"/>
                </a:solidFill>
              </a:rPr>
              <a:t>: voluntary</a:t>
            </a:r>
          </a:p>
          <a:p>
            <a:pPr lvl="1">
              <a:lnSpc>
                <a:spcPct val="90000"/>
              </a:lnSpc>
            </a:pPr>
            <a:r>
              <a:rPr lang="en-US" b="1" dirty="0">
                <a:solidFill>
                  <a:schemeClr val="tx1"/>
                </a:solidFill>
              </a:rPr>
              <a:t>Autonomic nervous system</a:t>
            </a:r>
            <a:r>
              <a:rPr lang="en-US" dirty="0">
                <a:solidFill>
                  <a:schemeClr val="tx1"/>
                </a:solidFill>
              </a:rPr>
              <a:t>: involuntary </a:t>
            </a:r>
          </a:p>
          <a:p>
            <a:pPr lvl="2">
              <a:lnSpc>
                <a:spcPct val="90000"/>
              </a:lnSpc>
            </a:pPr>
            <a:r>
              <a:rPr lang="en-US" sz="1800" dirty="0">
                <a:solidFill>
                  <a:schemeClr val="tx1"/>
                </a:solidFill>
              </a:rPr>
              <a:t>Sympathetic division </a:t>
            </a:r>
          </a:p>
          <a:p>
            <a:pPr lvl="2">
              <a:lnSpc>
                <a:spcPct val="90000"/>
              </a:lnSpc>
            </a:pPr>
            <a:r>
              <a:rPr lang="en-US" sz="1800" dirty="0">
                <a:solidFill>
                  <a:schemeClr val="tx1"/>
                </a:solidFill>
              </a:rPr>
              <a:t>Parasympathetic division</a:t>
            </a:r>
          </a:p>
          <a:p>
            <a:pPr>
              <a:lnSpc>
                <a:spcPct val="90000"/>
              </a:lnSpc>
            </a:pPr>
            <a:endParaRPr lang="en-US" sz="1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177759"/>
      </p:ext>
    </p:extLst>
  </p:cSld>
  <p:clrMapOvr>
    <a:masterClrMapping/>
  </p:clrMapOvr>
  <p:transition spd="slow">
    <p:cover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EB90296-CFE0-401D-9CA3-32966EC4F0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8C9B4EE-7611-4ED9-B356-7BDD377C3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4F266A-F2F7-47CD-8BBC-E3777E982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D69C80-8919-4A32-B897-F2A21F940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27B072-CC5B-481B-9719-8CD4C54444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B88142C-D3C4-43DC-A844-A7D9ECB0F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84213" y="685799"/>
            <a:ext cx="4781147" cy="4892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800" dirty="0"/>
              <a:t>Sexual Orientation and the (Human) Brain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16DC9EF-092A-4FEF-8A40-0E509CA798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6096001" cy="6858000"/>
          </a:xfrm>
          <a:prstGeom prst="rect">
            <a:avLst/>
          </a:prstGeom>
          <a:solidFill>
            <a:schemeClr val="bg2">
              <a:alpha val="9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491625" y="685799"/>
            <a:ext cx="4816572" cy="48699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5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There exists a relationship between biological sex, exposure to androgen levels during development, and the organization of brain structures:</a:t>
            </a:r>
          </a:p>
          <a:p>
            <a:pPr marL="342900" lvl="1" indent="-342900">
              <a:lnSpc>
                <a:spcPct val="90000"/>
              </a:lnSpc>
            </a:pPr>
            <a:r>
              <a:rPr lang="en-US" sz="25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With significant correlations between biological sex, gender-typical behavior and sexual orientation.</a:t>
            </a:r>
          </a:p>
          <a:p>
            <a:pPr marL="0" indent="0">
              <a:lnSpc>
                <a:spcPct val="90000"/>
              </a:lnSpc>
              <a:buNone/>
            </a:pPr>
            <a:endParaRPr lang="en-US" sz="25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520774"/>
      </p:ext>
    </p:extLst>
  </p:cSld>
  <p:clrMapOvr>
    <a:masterClrMapping/>
  </p:clrMapOvr>
  <p:transition spd="slow">
    <p:cover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12F9CB-A1A0-4043-A103-F6A4B94B69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DBE6588-EE16-4389-857C-86A156D49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7FD48D2-B0A7-413D-B947-AA55AC129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BE668D0-D906-4EEE-B32F-8C028624B8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1DE67A3-B8F6-4CFD-A8E0-D15200F23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762362DE-7747-4D8B-99FA-8E36F0B15F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5126845" y="-341611"/>
            <a:ext cx="6368858" cy="302898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/>
              <a:t>Sexual Orientation and Fetal Androgen Exposure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B408E8-2006-4226-B6E7-AF6EC1708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633" y="1865090"/>
            <a:ext cx="4004489" cy="2803142"/>
          </a:xfrm>
          <a:prstGeom prst="rect">
            <a:avLst/>
          </a:prstGeom>
          <a:ln w="15875">
            <a:solidFill>
              <a:srgbClr val="FFFFFF">
                <a:alpha val="40000"/>
              </a:srgbClr>
            </a:solidFill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25123E6E-F713-4254-A6BF-358CC8EC6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F690FE0-5412-4598-8AD6-769BB36E2C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4850BB6-6709-408E-BEFD-24DC5E3C29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A03B410-983E-40D8-A4EA-2BB747CB00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2B92421-6A58-4A51-AB7D-B97EA85E3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D092B0B-C6FB-4CDC-ABE8-5C817CAC69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5126844" y="2778917"/>
            <a:ext cx="6667049" cy="345255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400" b="1" dirty="0"/>
              <a:t>Digit ratio</a:t>
            </a:r>
            <a:r>
              <a:rPr lang="en-US" sz="2400" dirty="0"/>
              <a:t>: relative length of the second finger (index finger) to the fourth finger (ring finger).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/>
              <a:t>High levels of exposure in fetal development to estrogen have been associated with same-sex attraction in adult females.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/>
              <a:t>Experiences in childhood and adolescence may influence the development of specific sexual interests that people form.</a:t>
            </a:r>
          </a:p>
        </p:txBody>
      </p:sp>
    </p:spTree>
    <p:extLst>
      <p:ext uri="{BB962C8B-B14F-4D97-AF65-F5344CB8AC3E}">
        <p14:creationId xmlns:p14="http://schemas.microsoft.com/office/powerpoint/2010/main" val="37144154"/>
      </p:ext>
    </p:extLst>
  </p:cSld>
  <p:clrMapOvr>
    <a:masterClrMapping/>
  </p:clrMapOvr>
  <p:transition spd="slow">
    <p:cover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EB90296-CFE0-401D-9CA3-32966EC4F0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8C9B4EE-7611-4ED9-B356-7BDD377C3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4F266A-F2F7-47CD-8BBC-E3777E982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D69C80-8919-4A32-B897-F2A21F940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27B072-CC5B-481B-9719-8CD4C54444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4609862E-48F9-45AC-8D44-67A0268A7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5" y="2"/>
            <a:ext cx="12192000" cy="6858000"/>
          </a:xfrm>
          <a:prstGeom prst="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Snip Diagonal Corner Rectangle 6">
            <a:extLst>
              <a:ext uri="{FF2B5EF4-FFF2-40B4-BE49-F238E27FC236}">
                <a16:creationId xmlns:a16="http://schemas.microsoft.com/office/drawing/2014/main" id="{2D5EEA8B-2D86-4D1D-96B3-6B8290303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25" y="2"/>
            <a:ext cx="12191075" cy="6857998"/>
          </a:xfrm>
          <a:prstGeom prst="snip2DiagRect">
            <a:avLst>
              <a:gd name="adj1" fmla="val 0"/>
              <a:gd name="adj2" fmla="val 37605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675645" y="685799"/>
            <a:ext cx="8001000" cy="29718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Factors Affecting Orientation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675645" y="3843867"/>
            <a:ext cx="6400800" cy="19473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100" dirty="0">
                <a:solidFill>
                  <a:schemeClr val="tx1"/>
                </a:solidFill>
              </a:rPr>
              <a:t>Genes</a:t>
            </a:r>
          </a:p>
          <a:p>
            <a:r>
              <a:rPr lang="en-US" sz="2100" dirty="0">
                <a:solidFill>
                  <a:schemeClr val="tx1"/>
                </a:solidFill>
              </a:rPr>
              <a:t>Higher presence of an allele known as Xq28</a:t>
            </a:r>
          </a:p>
          <a:p>
            <a:r>
              <a:rPr lang="en-US" sz="2100" dirty="0">
                <a:solidFill>
                  <a:schemeClr val="tx1"/>
                </a:solidFill>
              </a:rPr>
              <a:t>Possible immunological role </a:t>
            </a:r>
          </a:p>
        </p:txBody>
      </p:sp>
    </p:spTree>
    <p:extLst>
      <p:ext uri="{BB962C8B-B14F-4D97-AF65-F5344CB8AC3E}">
        <p14:creationId xmlns:p14="http://schemas.microsoft.com/office/powerpoint/2010/main" val="729550242"/>
      </p:ext>
    </p:extLst>
  </p:cSld>
  <p:clrMapOvr>
    <a:masterClrMapping/>
  </p:clrMapOvr>
  <p:transition spd="slow">
    <p:cover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576263"/>
            <a:ext cx="9283700" cy="82867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Putting It All Together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419877" y="1200555"/>
            <a:ext cx="7685898" cy="42211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Three separate aspects to sexual development: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Gender identity 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Capacity for forming relationships with others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Direction of sexual responsiveness</a:t>
            </a:r>
          </a:p>
          <a:p>
            <a:r>
              <a:rPr lang="en-US" sz="24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Most males are attracted to females as adults regardless of their early experiences, while females in many cultures experience a wider range of attractions.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497059-A558-41A3-BCC6-9CA8A714E8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3973" y="1900958"/>
            <a:ext cx="3427611" cy="23993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94F394-32BD-40DC-9CF2-7397DF4EB7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1749" y="4760439"/>
            <a:ext cx="2791361" cy="19743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6431CD-9F2A-4AD2-AD5A-B9DB64AFE7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5461" y="4796307"/>
            <a:ext cx="3319365" cy="193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49283"/>
      </p:ext>
    </p:extLst>
  </p:cSld>
  <p:clrMapOvr>
    <a:masterClrMapping/>
  </p:clrMapOvr>
  <p:transition spd="slow">
    <p:cover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FD48FB1-66D8-4676-B0AA-C139A1DB7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33F5AE-6728-4F19-8DED-658E674B3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2C7D74A-18BA-4709-A808-44E8815C4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5164A3F-1561-4039-8185-AB0EEB713E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A35DB53-42BE-460E-9CA1-1294C9846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C5BDD1EA-D8C1-45AF-9F0A-14A2A137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7532710" y="-524439"/>
            <a:ext cx="3971902" cy="302898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dirty="0"/>
              <a:t>How Fluid Is Sexual Orientation?</a:t>
            </a:r>
          </a:p>
        </p:txBody>
      </p:sp>
      <p:sp>
        <p:nvSpPr>
          <p:cNvPr id="21" name="Snip Diagonal Corner Rectangle 6">
            <a:extLst>
              <a:ext uri="{FF2B5EF4-FFF2-40B4-BE49-F238E27FC236}">
                <a16:creationId xmlns:a16="http://schemas.microsoft.com/office/drawing/2014/main" id="{14354E08-0068-48D7-A8AD-84C7B1CF58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000" y="620722"/>
            <a:ext cx="6575496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5C7CA8-4B62-4DCF-AA2F-C7374565CB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9" r="7585" b="-1"/>
          <a:stretch/>
        </p:blipFill>
        <p:spPr>
          <a:xfrm>
            <a:off x="799072" y="786117"/>
            <a:ext cx="6245352" cy="4956048"/>
          </a:xfrm>
          <a:custGeom>
            <a:avLst/>
            <a:gdLst/>
            <a:ahLst/>
            <a:cxnLst/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779F34F-2960-4B81-BA08-445B6F6A0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0A57ACC-416F-4A5D-B7F7-DDA9886A3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6522B4F-50C4-4FCE-8AE2-3789D63ED3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C3978FC-B5D1-42BE-B086-BC2A733D58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CED99F1-340D-4970-8E66-3B28E92711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0A54E39-63C0-4847-A766-C6B74FEB48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7694611" y="2664916"/>
            <a:ext cx="3971902" cy="342797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</a:rPr>
              <a:t>Most females experience genital arousal to a wide variety of sexually explicit stimuli.</a:t>
            </a:r>
          </a:p>
          <a:p>
            <a:pPr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</a:rPr>
              <a:t>Sexual fluidity</a:t>
            </a:r>
            <a:r>
              <a:rPr lang="en-US" sz="2400" dirty="0">
                <a:solidFill>
                  <a:schemeClr val="bg1"/>
                </a:solidFill>
              </a:rPr>
              <a:t>: actual change in patterns of desire and attraction, which occurs in only some people and partly as a result of experiences.</a:t>
            </a:r>
          </a:p>
        </p:txBody>
      </p:sp>
    </p:spTree>
    <p:extLst>
      <p:ext uri="{BB962C8B-B14F-4D97-AF65-F5344CB8AC3E}">
        <p14:creationId xmlns:p14="http://schemas.microsoft.com/office/powerpoint/2010/main" val="1585024078"/>
      </p:ext>
    </p:extLst>
  </p:cSld>
  <p:clrMapOvr>
    <a:masterClrMapping/>
  </p:clrMapOvr>
  <p:transition spd="slow">
    <p:cover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96287" y="0"/>
            <a:ext cx="11789328" cy="82867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Widely Differing Laws on Sexual Orientation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0686" y="622068"/>
            <a:ext cx="8632271" cy="610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591498"/>
      </p:ext>
    </p:extLst>
  </p:cSld>
  <p:clrMapOvr>
    <a:masterClrMapping/>
  </p:clrMapOvr>
  <p:transition spd="slow">
    <p:cover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D7C08167-CFBF-4DCB-8E96-04970AB11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2AB236E-3A06-4660-8CAC-76D68F90A5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9EDA09C-3BE4-42FE-9F11-C3AC64F2E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8DC8663-F36E-48C0-AFDE-8DC2D7BD6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D90957B-E13E-454D-B812-E6716E7DEB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630C507-BE71-4AEB-ABDB-AC2BAB3DA6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21515B3-D7DF-4C4F-A467-045381880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4277159" y="431005"/>
            <a:ext cx="5627158" cy="1507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Historical Views on Sexual Orientation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395D45-7C53-456E-BFE2-08BE83802A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60" r="11689" b="4"/>
          <a:stretch/>
        </p:blipFill>
        <p:spPr>
          <a:xfrm>
            <a:off x="192507" y="1637453"/>
            <a:ext cx="3505199" cy="2651760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1D0D9B5C-0C7A-4DB1-BD34-5F267130C7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9667085-F7BD-4A03-92CF-22ED6F2B46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4411341-4997-4B9D-BB9B-4BF14574AC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868991E-A4D1-4796-86E1-C2DC1C97E9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C468045-48FC-43D1-9CAC-BB8A5598B6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E9FBD81-3F27-4C7D-8DEA-3E15112C50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3876299" y="2196306"/>
            <a:ext cx="7524339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In some cultures, heterosexuality and non-heterosexuality were viewed as neutral or equally permissible.</a:t>
            </a:r>
          </a:p>
          <a:p>
            <a:r>
              <a:rPr lang="en-US" sz="2400" dirty="0">
                <a:solidFill>
                  <a:schemeClr val="bg1"/>
                </a:solidFill>
              </a:rPr>
              <a:t>Many cultures have a third gender or third sex category for individuals who may be atypical in sexual anatomy: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Hijra in India </a:t>
            </a:r>
          </a:p>
          <a:p>
            <a:pPr lvl="1"/>
            <a:r>
              <a:rPr lang="en-US" sz="2000" dirty="0" err="1">
                <a:solidFill>
                  <a:schemeClr val="bg1"/>
                </a:solidFill>
              </a:rPr>
              <a:t>Fa’fafine</a:t>
            </a:r>
            <a:r>
              <a:rPr lang="en-US" sz="2000" dirty="0">
                <a:solidFill>
                  <a:schemeClr val="bg1"/>
                </a:solidFill>
              </a:rPr>
              <a:t> in Samoa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EA5100-0A61-48F1-AB3F-B045942923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506" y="4357395"/>
            <a:ext cx="3505199" cy="232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52628"/>
      </p:ext>
    </p:extLst>
  </p:cSld>
  <p:clrMapOvr>
    <a:masterClrMapping/>
  </p:clrMapOvr>
  <p:transition spd="slow">
    <p:cover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FD48FB1-66D8-4676-B0AA-C139A1DB7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33F5AE-6728-4F19-8DED-658E674B3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2C7D74A-18BA-4709-A808-44E8815C4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5164A3F-1561-4039-8185-AB0EEB713E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A35DB53-42BE-460E-9CA1-1294C9846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ED2D7C63-562A-41C7-892E-0C73F5D59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4923404" y="-521857"/>
            <a:ext cx="6509205" cy="29718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800" dirty="0"/>
              <a:t>Religious Traditions on Sexual Orientation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4954094" y="2541489"/>
            <a:ext cx="6167930" cy="19473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900" dirty="0">
                <a:solidFill>
                  <a:schemeClr val="bg1"/>
                </a:solidFill>
              </a:rPr>
              <a:t>Depending on the tribe or nation, people around the world are value-neutral or positive with regards to variations in sexual orientation.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900" b="1" dirty="0">
                <a:solidFill>
                  <a:schemeClr val="bg1"/>
                </a:solidFill>
              </a:rPr>
              <a:t>The closet</a:t>
            </a:r>
            <a:r>
              <a:rPr lang="en-US" sz="1900" dirty="0">
                <a:solidFill>
                  <a:schemeClr val="bg1"/>
                </a:solidFill>
              </a:rPr>
              <a:t>: need to conceal same-sex attraction:</a:t>
            </a:r>
          </a:p>
          <a:p>
            <a:pPr marL="0" lvl="1" indent="0">
              <a:lnSpc>
                <a:spcPct val="90000"/>
              </a:lnSpc>
              <a:buNone/>
            </a:pPr>
            <a:r>
              <a:rPr lang="en-US" sz="1900" dirty="0">
                <a:solidFill>
                  <a:schemeClr val="bg1"/>
                </a:solidFill>
              </a:rPr>
              <a:t>To avoid social stigma, punishment, or other negative consequences.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7DA856-CDE1-416B-A710-C0EDDAF498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3" b="808"/>
          <a:stretch/>
        </p:blipFill>
        <p:spPr>
          <a:xfrm>
            <a:off x="20" y="10"/>
            <a:ext cx="4639713" cy="6857990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DF25E23-BE15-4E36-A700-59F0CE8C5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CE9353A-F333-4305-BED0-D126D75F5D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5D1D327-6D34-4AB1-BBCB-FFD18B927B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3D4CCB5-F27F-4868-B1D4-55D8654F07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5F00F96-8833-4C32-AD31-05286BC80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22EE3D4-FE2C-4B01-BC8C-3CE2C6CC11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43612894"/>
      </p:ext>
    </p:extLst>
  </p:cSld>
  <p:clrMapOvr>
    <a:masterClrMapping/>
  </p:clrMapOvr>
  <p:transition spd="slow">
    <p:cover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FD48FB1-66D8-4676-B0AA-C139A1DB7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33F5AE-6728-4F19-8DED-658E674B3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2C7D74A-18BA-4709-A808-44E8815C4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5164A3F-1561-4039-8185-AB0EEB713E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A35DB53-42BE-460E-9CA1-1294C9846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D067A139-86EB-480F-AE6B-AF8092F215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5989535" y="-479958"/>
            <a:ext cx="5408613" cy="302898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/>
              <a:t>Laws, Psychiatry, and Sexual Orientation</a:t>
            </a:r>
          </a:p>
        </p:txBody>
      </p:sp>
      <p:sp>
        <p:nvSpPr>
          <p:cNvPr id="21" name="Snip Diagonal Corner Rectangle 6">
            <a:extLst>
              <a:ext uri="{FF2B5EF4-FFF2-40B4-BE49-F238E27FC236}">
                <a16:creationId xmlns:a16="http://schemas.microsoft.com/office/drawing/2014/main" id="{4E252378-AA68-427C-BF69-E4434E447D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000" y="620722"/>
            <a:ext cx="5136155" cy="5286838"/>
          </a:xfrm>
          <a:prstGeom prst="snip2DiagRect">
            <a:avLst>
              <a:gd name="adj1" fmla="val 9954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EFE1C0-9588-4A5F-A883-2C81C2F066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59" r="18854" b="-1"/>
          <a:stretch/>
        </p:blipFill>
        <p:spPr>
          <a:xfrm>
            <a:off x="797205" y="786117"/>
            <a:ext cx="4809744" cy="4956048"/>
          </a:xfrm>
          <a:custGeom>
            <a:avLst/>
            <a:gdLst/>
            <a:ahLst/>
            <a:cxnLst/>
            <a:rect l="l" t="t" r="r" b="b"/>
            <a:pathLst>
              <a:path w="4809744" h="4956048">
                <a:moveTo>
                  <a:pt x="478762" y="0"/>
                </a:moveTo>
                <a:lnTo>
                  <a:pt x="4809744" y="0"/>
                </a:lnTo>
                <a:lnTo>
                  <a:pt x="4809744" y="4477286"/>
                </a:lnTo>
                <a:lnTo>
                  <a:pt x="4330982" y="4956048"/>
                </a:lnTo>
                <a:lnTo>
                  <a:pt x="0" y="4956048"/>
                </a:lnTo>
                <a:lnTo>
                  <a:pt x="0" y="478762"/>
                </a:lnTo>
                <a:close/>
              </a:path>
            </a:pathLst>
          </a:cu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65E8C853-59EA-4FCB-BB4E-1B0AEEA408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58D8A51-1FB2-4FA0-A860-D57179B52A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5C2F33D-5361-48D8-899D-50A713699D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0608EC6-04A0-4D53-B4C8-57F06AF141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9C42FEC-C8F1-465B-900B-C7F552326D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4CDCA4C-0922-4330-AF15-394E8C6DDE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082672" y="2646860"/>
            <a:ext cx="5475328" cy="339004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800" dirty="0">
                <a:solidFill>
                  <a:schemeClr val="bg1"/>
                </a:solidFill>
              </a:rPr>
              <a:t>Gay rights movements, along with equality for other non-heterosexuals dates back to the 1800s.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>
                <a:solidFill>
                  <a:schemeClr val="bg1"/>
                </a:solidFill>
              </a:rPr>
              <a:t>Efforts have been made to repeal laws that discriminated against non-heterosexuals.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>
                <a:solidFill>
                  <a:schemeClr val="bg1"/>
                </a:solidFill>
              </a:rPr>
              <a:t>Homosexuality was taken out of the APA’s diagnostic and statistical manual in 1973.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>
                <a:solidFill>
                  <a:schemeClr val="bg1"/>
                </a:solidFill>
              </a:rPr>
              <a:t>Legislation and civil rights efforts have helped bring about change for the equal treatment of gays in many countries.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>
                <a:solidFill>
                  <a:schemeClr val="bg1"/>
                </a:solidFill>
              </a:rPr>
              <a:t>Same sex marriage was deemed constitutional in the U.S. in 2015.</a:t>
            </a:r>
          </a:p>
        </p:txBody>
      </p:sp>
    </p:spTree>
    <p:extLst>
      <p:ext uri="{BB962C8B-B14F-4D97-AF65-F5344CB8AC3E}">
        <p14:creationId xmlns:p14="http://schemas.microsoft.com/office/powerpoint/2010/main" val="2003769555"/>
      </p:ext>
    </p:extLst>
  </p:cSld>
  <p:clrMapOvr>
    <a:masterClrMapping/>
  </p:clrMapOvr>
  <p:transition spd="slow">
    <p:cover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2CE031E-EE35-4AA7-9784-805093327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18D62D3-5800-4F4A-95BE-C1A2BB8B23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C9E4F52-5D94-4242-AC69-EE6A23FAB1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22CC7C0-D1D6-4FF0-A60C-1AEB9C873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9B43E48-8275-4871-8745-F5CB75CFD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87ED701-F942-4771-8F92-6EFCC2E8E0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84212" y="4487332"/>
            <a:ext cx="6471597" cy="1507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Homophobia and School Bullying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CBBD9F-98CD-40AE-A451-5DCD5FB75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326" y="733647"/>
            <a:ext cx="4194585" cy="3575884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499654" y="733646"/>
            <a:ext cx="5077153" cy="44479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800" b="1" dirty="0">
                <a:solidFill>
                  <a:schemeClr val="bg1"/>
                </a:solidFill>
              </a:rPr>
              <a:t>Homophobia</a:t>
            </a:r>
            <a:r>
              <a:rPr lang="en-US" sz="1800" dirty="0">
                <a:solidFill>
                  <a:schemeClr val="bg1"/>
                </a:solidFill>
              </a:rPr>
              <a:t>: prejudice against sexual minorities: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Active support of legislation which discriminates against sexual minorities and the opposition to laws which would ensure equal treatment.</a:t>
            </a:r>
          </a:p>
          <a:p>
            <a:pPr>
              <a:lnSpc>
                <a:spcPct val="90000"/>
              </a:lnSpc>
            </a:pPr>
            <a:r>
              <a:rPr lang="en-US" sz="1800" dirty="0">
                <a:solidFill>
                  <a:schemeClr val="bg1"/>
                </a:solidFill>
              </a:rPr>
              <a:t>Biphobia and transphobia: negative attitudes and prejudice towards bisexual and transgender individuals.</a:t>
            </a:r>
          </a:p>
          <a:p>
            <a:pPr>
              <a:lnSpc>
                <a:spcPct val="90000"/>
              </a:lnSpc>
            </a:pPr>
            <a:r>
              <a:rPr lang="en-US" sz="1800" dirty="0">
                <a:solidFill>
                  <a:schemeClr val="bg1"/>
                </a:solidFill>
              </a:rPr>
              <a:t>Sexual minorities face challenges related to: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Rejection by families. 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Conflict between religious beliefs and sexual orientation.</a:t>
            </a:r>
          </a:p>
        </p:txBody>
      </p:sp>
    </p:spTree>
    <p:extLst>
      <p:ext uri="{BB962C8B-B14F-4D97-AF65-F5344CB8AC3E}">
        <p14:creationId xmlns:p14="http://schemas.microsoft.com/office/powerpoint/2010/main" val="353468940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2CE031E-EE35-4AA7-9784-805093327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18D62D3-5800-4F4A-95BE-C1A2BB8B23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C9E4F52-5D94-4242-AC69-EE6A23FAB1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22CC7C0-D1D6-4FF0-A60C-1AEB9C873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9B43E48-8275-4871-8745-F5CB75CFD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87ED701-F942-4771-8F92-6EFCC2E8E0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Hormones and Neurotransmitters</a:t>
            </a:r>
          </a:p>
        </p:txBody>
      </p:sp>
      <p:pic>
        <p:nvPicPr>
          <p:cNvPr id="7" name="Graphic 6" descr="Brain">
            <a:extLst>
              <a:ext uri="{FF2B5EF4-FFF2-40B4-BE49-F238E27FC236}">
                <a16:creationId xmlns:a16="http://schemas.microsoft.com/office/drawing/2014/main" id="{BC746997-B313-411F-AC20-CFEAF8A1D1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55676" y="733647"/>
            <a:ext cx="3575884" cy="3575884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5942080" y="1195762"/>
            <a:ext cx="5444456" cy="44479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Hypothalamus: brain structure that is part of the limbic system which includes processes related to fear and arousal.</a:t>
            </a:r>
          </a:p>
          <a:p>
            <a:pPr>
              <a:lnSpc>
                <a:spcPct val="90000"/>
              </a:lnSpc>
            </a:pPr>
            <a:r>
              <a:rPr lang="en-US" dirty="0"/>
              <a:t>Neurotransmitters involved in sexual response: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Dopamine: associated with reward.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Oxytocin: associated with non-romantic and romantic bonding: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Involved in physiology of orgasm, childbirth, and lactation.</a:t>
            </a:r>
          </a:p>
          <a:p>
            <a:pPr>
              <a:lnSpc>
                <a:spcPct val="90000"/>
              </a:lnSpc>
            </a:pP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772209370"/>
      </p:ext>
    </p:extLst>
  </p:cSld>
  <p:clrMapOvr>
    <a:masterClrMapping/>
  </p:clrMapOvr>
  <p:transition spd="slow">
    <p:cover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929A09-678C-4A03-9192-D3ABDB100A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AE7A30D-F763-48A9-B021-367243ACC7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8802A17-F58E-4777-8B2E-30D25A1F0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CF0A719-ACE5-4354-8E32-02A7322A7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7065D51-633B-43A1-B84D-EB91C0819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D1A5F683-C309-4822-B366-0CA54414C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7532710" y="-412782"/>
            <a:ext cx="3971902" cy="302898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/>
              <a:t>Media and Changing Attitudes</a:t>
            </a:r>
          </a:p>
        </p:txBody>
      </p:sp>
      <p:sp>
        <p:nvSpPr>
          <p:cNvPr id="25" name="Snip Diagonal Corner Rectangle 44">
            <a:extLst>
              <a:ext uri="{FF2B5EF4-FFF2-40B4-BE49-F238E27FC236}">
                <a16:creationId xmlns:a16="http://schemas.microsoft.com/office/drawing/2014/main" id="{6F919486-7652-433B-A783-E5AB517DB2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000" y="620722"/>
            <a:ext cx="6575496" cy="5286838"/>
          </a:xfrm>
          <a:prstGeom prst="snip2DiagRect">
            <a:avLst>
              <a:gd name="adj1" fmla="val 11714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9BC4EF-A148-4333-AAEF-EB0E1F2AE7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93" r="17735" b="1"/>
          <a:stretch/>
        </p:blipFill>
        <p:spPr>
          <a:xfrm>
            <a:off x="799073" y="786115"/>
            <a:ext cx="3311119" cy="2967046"/>
          </a:xfrm>
          <a:custGeom>
            <a:avLst/>
            <a:gdLst/>
            <a:ahLst/>
            <a:cxnLst/>
            <a:rect l="l" t="t" r="r" b="b"/>
            <a:pathLst>
              <a:path w="3311119" h="2967046">
                <a:moveTo>
                  <a:pt x="534609" y="0"/>
                </a:moveTo>
                <a:lnTo>
                  <a:pt x="3311119" y="0"/>
                </a:lnTo>
                <a:lnTo>
                  <a:pt x="3311119" y="2967046"/>
                </a:lnTo>
                <a:lnTo>
                  <a:pt x="0" y="2967046"/>
                </a:lnTo>
                <a:lnTo>
                  <a:pt x="0" y="534609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75F509-BEB8-48B6-BD7F-3F6E6C1033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" b="18491"/>
          <a:stretch/>
        </p:blipFill>
        <p:spPr>
          <a:xfrm>
            <a:off x="4261002" y="786609"/>
            <a:ext cx="2783422" cy="17016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08CD06-0A55-4A93-B605-120CE81BD5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212" r="17708" b="-4"/>
          <a:stretch/>
        </p:blipFill>
        <p:spPr>
          <a:xfrm>
            <a:off x="4250406" y="2618147"/>
            <a:ext cx="2794018" cy="3124019"/>
          </a:xfrm>
          <a:custGeom>
            <a:avLst/>
            <a:gdLst/>
            <a:ahLst/>
            <a:cxnLst/>
            <a:rect l="l" t="t" r="r" b="b"/>
            <a:pathLst>
              <a:path w="2794018" h="3124019">
                <a:moveTo>
                  <a:pt x="0" y="0"/>
                </a:moveTo>
                <a:lnTo>
                  <a:pt x="2794018" y="0"/>
                </a:lnTo>
                <a:lnTo>
                  <a:pt x="2794018" y="2589410"/>
                </a:lnTo>
                <a:lnTo>
                  <a:pt x="2259409" y="3124019"/>
                </a:lnTo>
                <a:lnTo>
                  <a:pt x="0" y="3124019"/>
                </a:lnTo>
                <a:close/>
              </a:path>
            </a:pathLst>
          </a:cu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F8B2F30F-FB19-45C6-83C2-0703F01B7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6B5739C-5CEA-4774-96BC-41E156A7B1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AC4E8A2-4356-4EFF-AC06-B5167E2EF9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C3501C5-B484-4D41-8AB8-8C515630DD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651E8074-EB4A-42CC-A291-7D0060B5B4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C085E15-F070-47DB-B9C8-4DE9A59F12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7416029" y="2901044"/>
            <a:ext cx="4223862" cy="27601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Popular television programs came to feature central characters where orientation was one component of a character:</a:t>
            </a:r>
          </a:p>
          <a:p>
            <a:pPr marL="342900" lvl="1" indent="-342900"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</a:rPr>
              <a:t>Reflected changing attitudes and shaped attitude change in the younger generation.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D803A1-E380-403A-9F11-92B3D46A62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8942" y="2518118"/>
            <a:ext cx="2381250" cy="32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749200"/>
      </p:ext>
    </p:extLst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8F1EF17D-1B70-428C-8A8A-A2C5B390E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2FAEDF3-CEC8-4BF6-8EA7-4079C4718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98DB8F4-CD77-4FCC-8544-ADE8B478C1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2202DFE-039D-48E4-8536-FA30F2489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1F05E26-510E-4164-83C7-28E4FE9D7E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632161A-50D4-4D96-887A-98FC920931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E09CCB3F-DBCE-4964-9E34-8C5DE80EF4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7532710" y="620722"/>
            <a:ext cx="3518748" cy="11424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/>
              <a:t>Sex Hormones, Sex Differences, and Arousal</a:t>
            </a:r>
          </a:p>
        </p:txBody>
      </p:sp>
      <p:sp>
        <p:nvSpPr>
          <p:cNvPr id="36" name="Snip Diagonal Corner Rectangle 24">
            <a:extLst>
              <a:ext uri="{FF2B5EF4-FFF2-40B4-BE49-F238E27FC236}">
                <a16:creationId xmlns:a16="http://schemas.microsoft.com/office/drawing/2014/main" id="{1DFF944F-74BA-483A-82C0-64E3AAF4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90" y="620722"/>
            <a:ext cx="6575496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5CEC6E-B9DC-42E7-9132-10A2050891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45" r="25912" b="-1"/>
          <a:stretch/>
        </p:blipFill>
        <p:spPr>
          <a:xfrm>
            <a:off x="778062" y="786117"/>
            <a:ext cx="6245352" cy="4956048"/>
          </a:xfrm>
          <a:custGeom>
            <a:avLst/>
            <a:gdLst/>
            <a:ahLst/>
            <a:cxnLst/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A9733A91-F958-4629-801A-3F6F1E09A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3812972-C68B-4C59-B3A7-4AF61E935D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B3F3B7C-7909-4486-AA08-5C6B625C3A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0BD7DA8-741F-4296-9363-05EF915411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2068EFC-20FC-456F-839F-4BCFFCAA81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3251C60F-B911-433E-BF75-3BBEFD0538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7380600" y="1822448"/>
            <a:ext cx="4338649" cy="40851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Removal of testicles or the blocking of testosterone by anti-androgen drugs, is associated with a decrease in sexual interest: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Adding testosterone raises sexual interest and ease of physical arousal in both sexes.</a:t>
            </a:r>
          </a:p>
          <a:p>
            <a:r>
              <a:rPr lang="en-US" sz="1800" dirty="0">
                <a:solidFill>
                  <a:schemeClr val="bg1"/>
                </a:solidFill>
              </a:rPr>
              <a:t>Some females experience change in levels of desire and frequency of arousal during menstrual cycle.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5659701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256782" y="482050"/>
            <a:ext cx="9283700" cy="102552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Four-Phase Sexual Response Model of Masters and Johnson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6817" y="1699468"/>
            <a:ext cx="6798365" cy="492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287510"/>
      </p:ext>
    </p:extLst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838899" y="380650"/>
            <a:ext cx="12192000" cy="100488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Sexual Response Model of </a:t>
            </a:r>
            <a:r>
              <a:rPr lang="en-US" sz="3200" dirty="0" err="1">
                <a:latin typeface="Helvetica" charset="0"/>
                <a:ea typeface="Helvetica" charset="0"/>
                <a:cs typeface="Helvetica" charset="0"/>
              </a:rPr>
              <a:t>Walen</a:t>
            </a:r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 and Roth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7777" y="1527663"/>
            <a:ext cx="5316445" cy="494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134513"/>
      </p:ext>
    </p:extLst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333850" y="638175"/>
            <a:ext cx="10858150" cy="4111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Sexual Excitement and Genital Arousal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333850" y="1209675"/>
            <a:ext cx="9939337" cy="44386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Arousal is accompanied by a release of acetylcholine in nerves that enervate arteries supplying blood to the erectile tissues.</a:t>
            </a:r>
          </a:p>
          <a:p>
            <a:r>
              <a:rPr lang="en-US" sz="24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When stimulation ends, or orgasm occurs, cyclic guanosine monophosphate (cGMP) production is reduced:</a:t>
            </a:r>
          </a:p>
          <a:p>
            <a:r>
              <a:rPr lang="en-US" sz="24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Leads to cGMP being metabolized by enzymes such as PDE-5, and erection ending.</a:t>
            </a:r>
          </a:p>
        </p:txBody>
      </p:sp>
    </p:spTree>
    <p:extLst>
      <p:ext uri="{BB962C8B-B14F-4D97-AF65-F5344CB8AC3E}">
        <p14:creationId xmlns:p14="http://schemas.microsoft.com/office/powerpoint/2010/main" val="1171811994"/>
      </p:ext>
    </p:extLst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CC7770B-E4E1-42D6-9437-DAA4A3A9E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A26DE5B-A1A6-4746-8EF7-4D6809ED7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77A3DDA-BF17-4302-867E-EBFD777B0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BE30704-4227-4B7B-BDB8-BFCF39086F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923B1E7-AEA4-42D8-8F4A-9D116F2966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21B6244-6EAE-442C-ACCF-8146103EC1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90FE681-1E05-478A-89DC-5F7AB37CF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84212" y="685799"/>
            <a:ext cx="3747111" cy="4892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/>
              <a:t>Orgasm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E2F21DC-5F0E-42CF-B89C-C1E25E175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0783" y="1532373"/>
            <a:ext cx="0" cy="3198892"/>
          </a:xfrm>
          <a:prstGeom prst="line">
            <a:avLst/>
          </a:prstGeom>
          <a:ln w="19050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4979962" y="685799"/>
            <a:ext cx="6288260" cy="4892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28600" lvl="1"/>
            <a:r>
              <a:rPr lang="en-US">
                <a:solidFill>
                  <a:schemeClr val="tx1"/>
                </a:solidFill>
              </a:rPr>
              <a:t>Sensation of muscular contractions and the feeling of a release of tension in the body:</a:t>
            </a:r>
          </a:p>
          <a:p>
            <a:pPr marL="685800" lvl="2"/>
            <a:r>
              <a:rPr lang="en-US">
                <a:solidFill>
                  <a:schemeClr val="tx1"/>
                </a:solidFill>
              </a:rPr>
              <a:t>Prolactin is released in the brain after orgasm.</a:t>
            </a:r>
          </a:p>
          <a:p>
            <a:pPr marL="228600" lvl="1"/>
            <a:r>
              <a:rPr lang="en-US">
                <a:solidFill>
                  <a:schemeClr val="tx1"/>
                </a:solidFill>
              </a:rPr>
              <a:t>Males experience a refractory period between each orgasm:</a:t>
            </a:r>
          </a:p>
          <a:p>
            <a:pPr marL="685800" lvl="2"/>
            <a:r>
              <a:rPr lang="en-US">
                <a:solidFill>
                  <a:schemeClr val="tx1"/>
                </a:solidFill>
              </a:rPr>
              <a:t>Retrograde ejaculation: ejaculation occurs but the bladder neck does not close off, and so part or all of the ejaculate enters the bladder instead of the urethra.</a:t>
            </a:r>
          </a:p>
          <a:p>
            <a:pPr marL="685800" lvl="2"/>
            <a:r>
              <a:rPr lang="en-US">
                <a:solidFill>
                  <a:schemeClr val="tx1"/>
                </a:solidFill>
              </a:rPr>
              <a:t>Some males are able to experience multiple orgasms.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1370C3-599B-4D86-86DB-B721CCD552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010" y="4318000"/>
            <a:ext cx="3747112" cy="210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322115"/>
      </p:ext>
    </p:extLst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Slic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1955</Words>
  <Application>Microsoft Office PowerPoint</Application>
  <PresentationFormat>Widescreen</PresentationFormat>
  <Paragraphs>230</Paragraphs>
  <Slides>40</Slides>
  <Notes>37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Calibri</vt:lpstr>
      <vt:lpstr>Century Gothic</vt:lpstr>
      <vt:lpstr>Helvetica</vt:lpstr>
      <vt:lpstr>Roboto</vt:lpstr>
      <vt:lpstr>Wingdings 3</vt:lpstr>
      <vt:lpstr>Slice</vt:lpstr>
      <vt:lpstr>PowerPoint Presentation</vt:lpstr>
      <vt:lpstr>Senses Involved in Sexual Arousal</vt:lpstr>
      <vt:lpstr>Reflex Responses and Nervous System Loops</vt:lpstr>
      <vt:lpstr>Hormones and Neurotransmitters</vt:lpstr>
      <vt:lpstr>Sex Hormones, Sex Differences, and Arousal</vt:lpstr>
      <vt:lpstr>Four-Phase Sexual Response Model of Masters and Johnson</vt:lpstr>
      <vt:lpstr>Sexual Response Model of Walen and Roth</vt:lpstr>
      <vt:lpstr>Sexual Excitement and Genital Arousal</vt:lpstr>
      <vt:lpstr>Orgasm</vt:lpstr>
      <vt:lpstr>Female Ejaculation</vt:lpstr>
      <vt:lpstr>Lifespan Changes</vt:lpstr>
      <vt:lpstr>Facial Symmetry and Femininity/Masculinity</vt:lpstr>
      <vt:lpstr>Hot or Not?</vt:lpstr>
      <vt:lpstr>Other Aspects of the Body</vt:lpstr>
      <vt:lpstr>Smell</vt:lpstr>
      <vt:lpstr>Hormones</vt:lpstr>
      <vt:lpstr>Context and Familiarity</vt:lpstr>
      <vt:lpstr>Culture-Specific Attraction</vt:lpstr>
      <vt:lpstr>Research Focus</vt:lpstr>
      <vt:lpstr>Sexual Orientation</vt:lpstr>
      <vt:lpstr>Asexuality</vt:lpstr>
      <vt:lpstr>Orientations and LGBTQQI2SAAPSGLHS</vt:lpstr>
      <vt:lpstr>Orientations and LGBTQQI2SAAPSGLHS (alphabet soup)</vt:lpstr>
      <vt:lpstr>Multiple Meanings and Measures of Orientation</vt:lpstr>
      <vt:lpstr>PowerPoint Presentation</vt:lpstr>
      <vt:lpstr>How Common Are Various Sexual Orientations?</vt:lpstr>
      <vt:lpstr>PowerPoint Presentation</vt:lpstr>
      <vt:lpstr>Sexual Orientation in Nonindustrial Cultures</vt:lpstr>
      <vt:lpstr>Sexual Behavior in Other Animals</vt:lpstr>
      <vt:lpstr>Sexual Orientation and the (Human) Brain</vt:lpstr>
      <vt:lpstr>Sexual Orientation and Fetal Androgen Exposure</vt:lpstr>
      <vt:lpstr>Factors Affecting Orientation</vt:lpstr>
      <vt:lpstr>Putting It All Together</vt:lpstr>
      <vt:lpstr>How Fluid Is Sexual Orientation?</vt:lpstr>
      <vt:lpstr>Widely Differing Laws on Sexual Orientation</vt:lpstr>
      <vt:lpstr>Historical Views on Sexual Orientation</vt:lpstr>
      <vt:lpstr>Religious Traditions on Sexual Orientation</vt:lpstr>
      <vt:lpstr>Laws, Psychiatry, and Sexual Orientation</vt:lpstr>
      <vt:lpstr>Homophobia and School Bullying</vt:lpstr>
      <vt:lpstr>Media and Changing Attitudes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McGee</dc:creator>
  <cp:lastModifiedBy>Michael McGee</cp:lastModifiedBy>
  <cp:revision>6</cp:revision>
  <dcterms:created xsi:type="dcterms:W3CDTF">2020-09-28T23:14:53Z</dcterms:created>
  <dcterms:modified xsi:type="dcterms:W3CDTF">2021-03-04T00:20:55Z</dcterms:modified>
</cp:coreProperties>
</file>